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7" r:id="rId4"/>
    <p:sldId id="258" r:id="rId5"/>
    <p:sldId id="278" r:id="rId6"/>
    <p:sldId id="257" r:id="rId7"/>
    <p:sldId id="280" r:id="rId8"/>
    <p:sldId id="281" r:id="rId9"/>
    <p:sldId id="259" r:id="rId10"/>
    <p:sldId id="260" r:id="rId11"/>
    <p:sldId id="292" r:id="rId12"/>
    <p:sldId id="261" r:id="rId13"/>
    <p:sldId id="293" r:id="rId14"/>
    <p:sldId id="291" r:id="rId15"/>
    <p:sldId id="262" r:id="rId16"/>
    <p:sldId id="282" r:id="rId17"/>
    <p:sldId id="283" r:id="rId18"/>
    <p:sldId id="284" r:id="rId19"/>
    <p:sldId id="285" r:id="rId20"/>
    <p:sldId id="286" r:id="rId21"/>
    <p:sldId id="266" r:id="rId22"/>
    <p:sldId id="287" r:id="rId23"/>
    <p:sldId id="288" r:id="rId24"/>
    <p:sldId id="264" r:id="rId25"/>
    <p:sldId id="309" r:id="rId26"/>
    <p:sldId id="308" r:id="rId27"/>
    <p:sldId id="307" r:id="rId28"/>
    <p:sldId id="306" r:id="rId29"/>
    <p:sldId id="315" r:id="rId30"/>
    <p:sldId id="313" r:id="rId31"/>
    <p:sldId id="312" r:id="rId32"/>
    <p:sldId id="265" r:id="rId33"/>
    <p:sldId id="321" r:id="rId34"/>
    <p:sldId id="311" r:id="rId35"/>
    <p:sldId id="319" r:id="rId36"/>
    <p:sldId id="318" r:id="rId37"/>
    <p:sldId id="317" r:id="rId38"/>
    <p:sldId id="267" r:id="rId39"/>
    <p:sldId id="268" r:id="rId40"/>
    <p:sldId id="269" r:id="rId41"/>
    <p:sldId id="329" r:id="rId42"/>
    <p:sldId id="328" r:id="rId43"/>
    <p:sldId id="330" r:id="rId44"/>
    <p:sldId id="327" r:id="rId45"/>
    <p:sldId id="326" r:id="rId46"/>
    <p:sldId id="325" r:id="rId47"/>
    <p:sldId id="294" r:id="rId48"/>
    <p:sldId id="270" r:id="rId49"/>
    <p:sldId id="331" r:id="rId50"/>
    <p:sldId id="332" r:id="rId51"/>
    <p:sldId id="333" r:id="rId52"/>
    <p:sldId id="271" r:id="rId53"/>
    <p:sldId id="272" r:id="rId54"/>
    <p:sldId id="273" r:id="rId55"/>
    <p:sldId id="274" r:id="rId56"/>
    <p:sldId id="334" r:id="rId57"/>
    <p:sldId id="335" r:id="rId58"/>
    <p:sldId id="336" r:id="rId59"/>
    <p:sldId id="337" r:id="rId60"/>
    <p:sldId id="338" r:id="rId61"/>
    <p:sldId id="339" r:id="rId62"/>
    <p:sldId id="340" r:id="rId63"/>
    <p:sldId id="341" r:id="rId64"/>
    <p:sldId id="342" r:id="rId65"/>
    <p:sldId id="343" r:id="rId66"/>
    <p:sldId id="344" r:id="rId67"/>
    <p:sldId id="345" r:id="rId68"/>
    <p:sldId id="346" r:id="rId69"/>
    <p:sldId id="347" r:id="rId70"/>
    <p:sldId id="348" r:id="rId71"/>
    <p:sldId id="349" r:id="rId72"/>
    <p:sldId id="350" r:id="rId73"/>
    <p:sldId id="351" r:id="rId74"/>
    <p:sldId id="352" r:id="rId75"/>
    <p:sldId id="353" r:id="rId76"/>
    <p:sldId id="354" r:id="rId77"/>
    <p:sldId id="362" r:id="rId78"/>
    <p:sldId id="363" r:id="rId79"/>
    <p:sldId id="364" r:id="rId80"/>
    <p:sldId id="355" r:id="rId81"/>
    <p:sldId id="356" r:id="rId82"/>
    <p:sldId id="357" r:id="rId83"/>
    <p:sldId id="358" r:id="rId84"/>
    <p:sldId id="359" r:id="rId85"/>
    <p:sldId id="360" r:id="rId86"/>
    <p:sldId id="36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D5AF-2FA5-82CD-771F-538C443D41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A524E9-99B6-340B-4A11-59BD372B3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5D5E1AD-7514-6279-41BB-C4D0FFD3860F}"/>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0BF1EE14-D012-158F-B5BC-34A9A69EC8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3AEEEB-10B3-A99B-6082-73B72D54C419}"/>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1325554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6F99-8A7D-92CA-2E97-0BFC792E035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D9DB74-E5CE-BB39-8423-B94947E8B8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51C361-9838-ABB1-A557-551D89DA4922}"/>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21BF83BD-1811-0F83-B694-628B650BB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7BCF9A-11B2-4D76-D8DF-F3D4ED478D99}"/>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277322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12D3D6-A33C-BDAB-A5BC-971F035518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AB8EB4-E3A7-F12E-71DF-2F1AF1FCC6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453043-25F2-4228-A760-CCEC8B5122EF}"/>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5D9F366A-84A0-F165-553F-B765B32C8D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84988D-D63C-721E-CEA8-D83EADAF48B0}"/>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2271063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165A-5886-6D99-23A1-BA4D16AC4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EEDCB0-1A47-21D2-DF61-570E1DF9BB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6F8239-6DEC-D582-2B2F-7D7010B52DD4}"/>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F4B9E137-71DD-D090-2B0A-042303CD8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66CB70-177D-0718-B7D9-DD5C73DE8BAF}"/>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466328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C38C-29CE-BABD-7DCA-85A99C306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DB3CBC-2543-2EB6-2E3C-97A0011DE8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3608AD-C3FA-F586-1F26-039E4CB49614}"/>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4E0DBBE8-84D1-E128-D27B-F7F10389A3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866E8A-E070-E037-B0E8-9B692F0F8CF7}"/>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671546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AF30-BA59-13D6-A1DC-9310D4B480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438876-FE28-8A3D-F469-AE414324C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16C0D5-0FF3-E18F-3F33-DFDB77DB01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D999E3-C08F-5AB5-F31B-3E343DBF408B}"/>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6" name="Footer Placeholder 5">
            <a:extLst>
              <a:ext uri="{FF2B5EF4-FFF2-40B4-BE49-F238E27FC236}">
                <a16:creationId xmlns:a16="http://schemas.microsoft.com/office/drawing/2014/main" id="{D3D8F083-5903-B856-F984-A99A9C2924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CBD14B-C852-4963-D371-18393012241A}"/>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357383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8F9DD-8CA4-10B2-C506-DF3C2064AE5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C6F78F-9D9E-94CE-99FA-16AFBBF36B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EBD0F6-F0B4-F66A-F205-4785F2B50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1694AE-45EE-B43A-2718-F70E8576D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D402A-1789-6BEC-865E-CEB149C6FE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48DE4EC-E5C7-0622-B856-64EB63E7580F}"/>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8" name="Footer Placeholder 7">
            <a:extLst>
              <a:ext uri="{FF2B5EF4-FFF2-40B4-BE49-F238E27FC236}">
                <a16:creationId xmlns:a16="http://schemas.microsoft.com/office/drawing/2014/main" id="{F7EB1840-4D1F-F14A-B7E4-85C190F776C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C22FDB3-E745-4558-69A7-A5A8BC940423}"/>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52478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25916-1EB6-9BC6-D17C-8E90319F8E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64F3CB-2B48-0FDD-EA59-0822DCCA289F}"/>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4" name="Footer Placeholder 3">
            <a:extLst>
              <a:ext uri="{FF2B5EF4-FFF2-40B4-BE49-F238E27FC236}">
                <a16:creationId xmlns:a16="http://schemas.microsoft.com/office/drawing/2014/main" id="{28CC3CF9-5893-EBAD-651D-1EC07CD1A43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6D49F2-27B7-BF01-2F63-1D1884701D93}"/>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147925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D0D91-A75D-2D66-B818-D669E5EAFB95}"/>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3" name="Footer Placeholder 2">
            <a:extLst>
              <a:ext uri="{FF2B5EF4-FFF2-40B4-BE49-F238E27FC236}">
                <a16:creationId xmlns:a16="http://schemas.microsoft.com/office/drawing/2014/main" id="{D61E1FCC-8747-50C2-5347-93B436833C4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44E8F7-0A99-E99E-BBAE-E97AC8B331A3}"/>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321057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376A-0BC7-D6F9-6EAA-61FCF9BFB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051DE2-129B-F214-B974-6527D90C0C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5C7B9F-C5F9-462E-866B-F052B254F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F78FE-A3CC-AA4F-7584-23C2410B5A0C}"/>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6" name="Footer Placeholder 5">
            <a:extLst>
              <a:ext uri="{FF2B5EF4-FFF2-40B4-BE49-F238E27FC236}">
                <a16:creationId xmlns:a16="http://schemas.microsoft.com/office/drawing/2014/main" id="{09398CAD-3475-157E-1BF7-0FA99344EE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371DCF-CB4C-9C79-7ED8-68DF5F1B86DB}"/>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271445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D775-8391-7DB2-26A9-600E817335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580EA1-436A-D814-4E82-CCEF59A36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0370247-7FF1-F165-A344-96418278FB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B4BE8-B8BB-A766-BA67-2A6D59BA0326}"/>
              </a:ext>
            </a:extLst>
          </p:cNvPr>
          <p:cNvSpPr>
            <a:spLocks noGrp="1"/>
          </p:cNvSpPr>
          <p:nvPr>
            <p:ph type="dt" sz="half" idx="10"/>
          </p:nvPr>
        </p:nvSpPr>
        <p:spPr/>
        <p:txBody>
          <a:bodyPr/>
          <a:lstStyle/>
          <a:p>
            <a:fld id="{C49494A3-4226-4A1C-B46E-7F7B8D76F8C1}" type="datetimeFigureOut">
              <a:rPr lang="en-IN" smtClean="0"/>
              <a:t>11-04-2023</a:t>
            </a:fld>
            <a:endParaRPr lang="en-IN"/>
          </a:p>
        </p:txBody>
      </p:sp>
      <p:sp>
        <p:nvSpPr>
          <p:cNvPr id="6" name="Footer Placeholder 5">
            <a:extLst>
              <a:ext uri="{FF2B5EF4-FFF2-40B4-BE49-F238E27FC236}">
                <a16:creationId xmlns:a16="http://schemas.microsoft.com/office/drawing/2014/main" id="{F69D6778-6CD9-3D78-F9D7-B5EBEBF94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C07424-596C-434F-7452-D927551F1F43}"/>
              </a:ext>
            </a:extLst>
          </p:cNvPr>
          <p:cNvSpPr>
            <a:spLocks noGrp="1"/>
          </p:cNvSpPr>
          <p:nvPr>
            <p:ph type="sldNum" sz="quarter" idx="12"/>
          </p:nvPr>
        </p:nvSpPr>
        <p:spPr/>
        <p:txBody>
          <a:bodyPr/>
          <a:lstStyle/>
          <a:p>
            <a:fld id="{DFFE4CD8-4E1F-4A34-9DCE-5043169E3B08}" type="slidenum">
              <a:rPr lang="en-IN" smtClean="0"/>
              <a:t>‹#›</a:t>
            </a:fld>
            <a:endParaRPr lang="en-IN"/>
          </a:p>
        </p:txBody>
      </p:sp>
    </p:spTree>
    <p:extLst>
      <p:ext uri="{BB962C8B-B14F-4D97-AF65-F5344CB8AC3E}">
        <p14:creationId xmlns:p14="http://schemas.microsoft.com/office/powerpoint/2010/main" val="337516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6ED01F-BBC5-FE28-C3EA-182424292C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84ADFE-AF2A-2583-4A9E-08B152D375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2A66EB-9537-9B9B-B80E-84D9E7B278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494A3-4226-4A1C-B46E-7F7B8D76F8C1}" type="datetimeFigureOut">
              <a:rPr lang="en-IN" smtClean="0"/>
              <a:t>11-04-2023</a:t>
            </a:fld>
            <a:endParaRPr lang="en-IN"/>
          </a:p>
        </p:txBody>
      </p:sp>
      <p:sp>
        <p:nvSpPr>
          <p:cNvPr id="5" name="Footer Placeholder 4">
            <a:extLst>
              <a:ext uri="{FF2B5EF4-FFF2-40B4-BE49-F238E27FC236}">
                <a16:creationId xmlns:a16="http://schemas.microsoft.com/office/drawing/2014/main" id="{EAA74B2B-D1BF-1B97-4DF3-1CDD246C4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F13BED-B14D-D375-8721-27229C6800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FE4CD8-4E1F-4A34-9DCE-5043169E3B08}" type="slidenum">
              <a:rPr lang="en-IN" smtClean="0"/>
              <a:t>‹#›</a:t>
            </a:fld>
            <a:endParaRPr lang="en-IN"/>
          </a:p>
        </p:txBody>
      </p:sp>
    </p:spTree>
    <p:extLst>
      <p:ext uri="{BB962C8B-B14F-4D97-AF65-F5344CB8AC3E}">
        <p14:creationId xmlns:p14="http://schemas.microsoft.com/office/powerpoint/2010/main" val="426899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tutorialrepublic.com/twitter-bootstrap-tutorial/bootstrap-helper-classes.ph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FE4F58-6B4B-0627-2B2E-11196E5DFDB5}"/>
              </a:ext>
            </a:extLst>
          </p:cNvPr>
          <p:cNvSpPr txBox="1"/>
          <p:nvPr/>
        </p:nvSpPr>
        <p:spPr>
          <a:xfrm>
            <a:off x="598715" y="738231"/>
            <a:ext cx="11255828" cy="5401479"/>
          </a:xfrm>
          <a:prstGeom prst="rect">
            <a:avLst/>
          </a:prstGeom>
          <a:noFill/>
        </p:spPr>
        <p:txBody>
          <a:bodyPr wrap="square">
            <a:spAutoFit/>
          </a:bodyPr>
          <a:lstStyle/>
          <a:p>
            <a:pPr>
              <a:lnSpc>
                <a:spcPts val="2250"/>
              </a:lnSpc>
            </a:pPr>
            <a:r>
              <a:rPr lang="en-IN" sz="3200" b="1" dirty="0">
                <a:solidFill>
                  <a:srgbClr val="000000"/>
                </a:solidFill>
                <a:effectLst/>
                <a:highlight>
                  <a:srgbClr val="FFFF00"/>
                </a:highlight>
                <a:latin typeface="Arial" panose="020B0604020202020204" pitchFamily="34" charset="0"/>
                <a:ea typeface="Times New Roman" panose="02020603050405020304" pitchFamily="18" charset="0"/>
              </a:rPr>
              <a:t>Module IV: Responsive Web Design </a:t>
            </a:r>
            <a:br>
              <a:rPr lang="en-IN" sz="18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Introduction</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The Best Experience for All Users</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 Desktop</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 Tablet</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 Mobile</a:t>
            </a:r>
          </a:p>
          <a:p>
            <a:pPr>
              <a:lnSpc>
                <a:spcPts val="2250"/>
              </a:lnSpc>
            </a:pPr>
            <a:br>
              <a:rPr lang="en-IN" sz="2000" dirty="0">
                <a:solidFill>
                  <a:srgbClr val="000000"/>
                </a:solidFill>
                <a:effectLst/>
                <a:latin typeface="Arial" panose="020B0604020202020204" pitchFamily="34" charset="0"/>
                <a:ea typeface="Times New Roman" panose="02020603050405020304" pitchFamily="18" charset="0"/>
              </a:rPr>
            </a:br>
            <a:r>
              <a:rPr lang="en-IN" sz="2800" b="1" dirty="0">
                <a:solidFill>
                  <a:srgbClr val="000000"/>
                </a:solidFill>
                <a:effectLst/>
                <a:highlight>
                  <a:srgbClr val="FFFF00"/>
                </a:highlight>
                <a:latin typeface="Arial" panose="020B0604020202020204" pitchFamily="34" charset="0"/>
                <a:ea typeface="Times New Roman" panose="02020603050405020304" pitchFamily="18" charset="0"/>
              </a:rPr>
              <a:t>Bootstrap</a:t>
            </a:r>
            <a:br>
              <a:rPr lang="en-IN" sz="18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highlight>
                  <a:srgbClr val="FFFF00"/>
                </a:highlight>
                <a:latin typeface="Arial" panose="020B0604020202020204" pitchFamily="34" charset="0"/>
                <a:ea typeface="Times New Roman" panose="02020603050405020304" pitchFamily="18" charset="0"/>
              </a:rPr>
              <a:t>Overview of Bootstrap</a:t>
            </a:r>
            <a:br>
              <a:rPr lang="en-IN" sz="2000" dirty="0">
                <a:solidFill>
                  <a:srgbClr val="000000"/>
                </a:solidFill>
                <a:effectLst/>
                <a:highlight>
                  <a:srgbClr val="FFFF00"/>
                </a:highlight>
                <a:latin typeface="Arial" panose="020B0604020202020204" pitchFamily="34" charset="0"/>
                <a:ea typeface="Times New Roman" panose="02020603050405020304" pitchFamily="18" charset="0"/>
              </a:rPr>
            </a:br>
            <a:r>
              <a:rPr lang="en-IN" sz="2000" dirty="0">
                <a:solidFill>
                  <a:srgbClr val="000000"/>
                </a:solidFill>
                <a:effectLst/>
                <a:highlight>
                  <a:srgbClr val="FFFF00"/>
                </a:highlight>
                <a:latin typeface="Arial" panose="020B0604020202020204" pitchFamily="34" charset="0"/>
                <a:ea typeface="Times New Roman" panose="02020603050405020304" pitchFamily="18" charset="0"/>
              </a:rPr>
              <a:t>Need to use Bootstrap</a:t>
            </a:r>
            <a:br>
              <a:rPr lang="en-IN" sz="2000" dirty="0">
                <a:solidFill>
                  <a:srgbClr val="000000"/>
                </a:solidFill>
                <a:effectLst/>
                <a:highlight>
                  <a:srgbClr val="FFFF00"/>
                </a:highlight>
                <a:latin typeface="Arial" panose="020B0604020202020204" pitchFamily="34" charset="0"/>
                <a:ea typeface="Times New Roman" panose="02020603050405020304" pitchFamily="18" charset="0"/>
              </a:rPr>
            </a:br>
            <a:r>
              <a:rPr lang="en-IN" sz="2000" dirty="0" err="1">
                <a:solidFill>
                  <a:srgbClr val="000000"/>
                </a:solidFill>
                <a:effectLst/>
                <a:highlight>
                  <a:srgbClr val="FFFF00"/>
                </a:highlight>
                <a:latin typeface="Arial" panose="020B0604020202020204" pitchFamily="34" charset="0"/>
                <a:ea typeface="Times New Roman" panose="02020603050405020304" pitchFamily="18" charset="0"/>
              </a:rPr>
              <a:t>Bootstrap</a:t>
            </a:r>
            <a:r>
              <a:rPr lang="en-IN" sz="2000" dirty="0">
                <a:solidFill>
                  <a:srgbClr val="000000"/>
                </a:solidFill>
                <a:effectLst/>
                <a:highlight>
                  <a:srgbClr val="FFFF00"/>
                </a:highlight>
                <a:latin typeface="Arial" panose="020B0604020202020204" pitchFamily="34" charset="0"/>
                <a:ea typeface="Times New Roman" panose="02020603050405020304" pitchFamily="18" charset="0"/>
              </a:rPr>
              <a:t> Grid System, Grid Classes, </a:t>
            </a:r>
          </a:p>
          <a:p>
            <a:pPr>
              <a:lnSpc>
                <a:spcPts val="2250"/>
              </a:lnSpc>
            </a:pPr>
            <a:r>
              <a:rPr lang="en-IN" sz="2000" dirty="0">
                <a:solidFill>
                  <a:srgbClr val="000000"/>
                </a:solidFill>
                <a:effectLst/>
                <a:highlight>
                  <a:srgbClr val="FFFF00"/>
                </a:highlight>
                <a:latin typeface="Arial" panose="020B0604020202020204" pitchFamily="34" charset="0"/>
                <a:ea typeface="Times New Roman" panose="02020603050405020304" pitchFamily="18" charset="0"/>
              </a:rPr>
              <a:t>Basic Structure of a Bootstrap Grid</a:t>
            </a:r>
            <a:br>
              <a:rPr lang="en-IN" sz="2000" dirty="0">
                <a:solidFill>
                  <a:srgbClr val="000000"/>
                </a:solidFill>
                <a:effectLst/>
                <a:highlight>
                  <a:srgbClr val="FFFF00"/>
                </a:highlight>
                <a:latin typeface="Arial" panose="020B0604020202020204" pitchFamily="34" charset="0"/>
                <a:ea typeface="Times New Roman" panose="02020603050405020304" pitchFamily="18" charset="0"/>
              </a:rPr>
            </a:br>
            <a:r>
              <a:rPr lang="en-IN" sz="2000" dirty="0" err="1">
                <a:solidFill>
                  <a:srgbClr val="000000"/>
                </a:solidFill>
                <a:effectLst/>
                <a:highlight>
                  <a:srgbClr val="FFFF00"/>
                </a:highlight>
                <a:latin typeface="Arial" panose="020B0604020202020204" pitchFamily="34" charset="0"/>
                <a:ea typeface="Times New Roman" panose="02020603050405020304" pitchFamily="18" charset="0"/>
              </a:rPr>
              <a:t>Typography,Tables</a:t>
            </a:r>
            <a:r>
              <a:rPr lang="en-IN" sz="2000" dirty="0">
                <a:solidFill>
                  <a:srgbClr val="000000"/>
                </a:solidFill>
                <a:effectLst/>
                <a:highlight>
                  <a:srgbClr val="FFFF00"/>
                </a:highlight>
                <a:latin typeface="Arial" panose="020B0604020202020204" pitchFamily="34" charset="0"/>
                <a:ea typeface="Times New Roman" panose="02020603050405020304" pitchFamily="18" charset="0"/>
              </a:rPr>
              <a:t>, Images, Alerts</a:t>
            </a:r>
            <a:r>
              <a:rPr lang="en-IN" sz="2000" dirty="0">
                <a:solidFill>
                  <a:srgbClr val="000000"/>
                </a:solidFill>
                <a:effectLst/>
                <a:latin typeface="Arial" panose="020B0604020202020204" pitchFamily="34" charset="0"/>
                <a:ea typeface="Times New Roman" panose="02020603050405020304" pitchFamily="18" charset="0"/>
              </a:rPr>
              <a:t>, </a:t>
            </a:r>
          </a:p>
          <a:p>
            <a:pPr>
              <a:lnSpc>
                <a:spcPts val="2250"/>
              </a:lnSpc>
            </a:pPr>
            <a:r>
              <a:rPr lang="en-IN" sz="2000" dirty="0">
                <a:solidFill>
                  <a:srgbClr val="000000"/>
                </a:solidFill>
                <a:effectLst/>
                <a:latin typeface="Arial" panose="020B0604020202020204" pitchFamily="34" charset="0"/>
                <a:ea typeface="Times New Roman" panose="02020603050405020304" pitchFamily="18" charset="0"/>
              </a:rPr>
              <a:t>Buttons, Button Groups, Badges/Labels, </a:t>
            </a:r>
          </a:p>
          <a:p>
            <a:pPr>
              <a:lnSpc>
                <a:spcPts val="2250"/>
              </a:lnSpc>
            </a:pPr>
            <a:r>
              <a:rPr lang="en-IN" sz="2000" dirty="0">
                <a:solidFill>
                  <a:srgbClr val="000000"/>
                </a:solidFill>
                <a:effectLst/>
                <a:latin typeface="Arial" panose="020B0604020202020204" pitchFamily="34" charset="0"/>
                <a:ea typeface="Times New Roman" panose="02020603050405020304" pitchFamily="18" charset="0"/>
              </a:rPr>
              <a:t>Progress </a:t>
            </a:r>
            <a:r>
              <a:rPr lang="en-IN" sz="2000" dirty="0" err="1">
                <a:solidFill>
                  <a:srgbClr val="000000"/>
                </a:solidFill>
                <a:effectLst/>
                <a:latin typeface="Arial" panose="020B0604020202020204" pitchFamily="34" charset="0"/>
                <a:ea typeface="Times New Roman" panose="02020603050405020304" pitchFamily="18" charset="0"/>
              </a:rPr>
              <a:t>Bars,Pagination</a:t>
            </a:r>
            <a:r>
              <a:rPr lang="en-IN" sz="2000" dirty="0">
                <a:solidFill>
                  <a:srgbClr val="000000"/>
                </a:solidFill>
                <a:effectLst/>
                <a:latin typeface="Arial" panose="020B0604020202020204" pitchFamily="34" charset="0"/>
                <a:ea typeface="Times New Roman" panose="02020603050405020304" pitchFamily="18" charset="0"/>
              </a:rPr>
              <a:t>, List Groups, Panels, Dropdowns,</a:t>
            </a:r>
          </a:p>
          <a:p>
            <a:pPr>
              <a:lnSpc>
                <a:spcPts val="2250"/>
              </a:lnSpc>
            </a:pPr>
            <a:r>
              <a:rPr lang="en-IN" sz="2000" dirty="0">
                <a:solidFill>
                  <a:srgbClr val="000000"/>
                </a:solidFill>
                <a:effectLst/>
                <a:latin typeface="Arial" panose="020B0604020202020204" pitchFamily="34" charset="0"/>
                <a:ea typeface="Times New Roman" panose="02020603050405020304" pitchFamily="18" charset="0"/>
              </a:rPr>
              <a:t>Collapse, Tabs/Pills, Navbar, Forms, Inputs</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Bootstrap Grids, Grid System, Stacked/Horizontal</a:t>
            </a:r>
            <a:br>
              <a:rPr lang="en-IN" sz="2000" dirty="0">
                <a:solidFill>
                  <a:srgbClr val="000000"/>
                </a:solidFill>
                <a:effectLst/>
                <a:latin typeface="Arial" panose="020B0604020202020204" pitchFamily="34" charset="0"/>
                <a:ea typeface="Times New Roman" panose="02020603050405020304" pitchFamily="18" charset="0"/>
              </a:rPr>
            </a:br>
            <a:r>
              <a:rPr lang="en-IN" sz="2000" dirty="0">
                <a:solidFill>
                  <a:srgbClr val="000000"/>
                </a:solidFill>
                <a:effectLst/>
                <a:latin typeface="Arial" panose="020B0604020202020204" pitchFamily="34" charset="0"/>
                <a:ea typeface="Times New Roman" panose="02020603050405020304" pitchFamily="18" charset="0"/>
              </a:rPr>
              <a:t>Bootstrap Themes, Templates</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8953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24B3A-8A2B-B093-DB04-C03815D9957C}"/>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125538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297" y="269966"/>
            <a:ext cx="4850674" cy="661851"/>
          </a:xfrm>
          <a:prstGeom prst="rect">
            <a:avLst/>
          </a:prstGeom>
          <a:noFill/>
        </p:spPr>
        <p:txBody>
          <a:bodyPr wrap="square" rtlCol="0">
            <a:spAutoFit/>
          </a:bodyPr>
          <a:lstStyle/>
          <a:p>
            <a:r>
              <a:rPr lang="en-US" dirty="0"/>
              <a:t>The following table summarizes the key features of the Bootstrap's grid system.</a:t>
            </a:r>
            <a:endParaRPr lang="en-IN" dirty="0"/>
          </a:p>
        </p:txBody>
      </p:sp>
      <p:graphicFrame>
        <p:nvGraphicFramePr>
          <p:cNvPr id="5" name="Table 4"/>
          <p:cNvGraphicFramePr>
            <a:graphicFrameLocks noGrp="1"/>
          </p:cNvGraphicFramePr>
          <p:nvPr/>
        </p:nvGraphicFramePr>
        <p:xfrm>
          <a:off x="653144" y="1198637"/>
          <a:ext cx="11146968" cy="4541520"/>
        </p:xfrm>
        <a:graphic>
          <a:graphicData uri="http://schemas.openxmlformats.org/drawingml/2006/table">
            <a:tbl>
              <a:tblPr firstRow="1" bandRow="1">
                <a:tableStyleId>{5C22544A-7EE6-4342-B048-85BDC9FD1C3A}</a:tableStyleId>
              </a:tblPr>
              <a:tblGrid>
                <a:gridCol w="1592424">
                  <a:extLst>
                    <a:ext uri="{9D8B030D-6E8A-4147-A177-3AD203B41FA5}">
                      <a16:colId xmlns:a16="http://schemas.microsoft.com/office/drawing/2014/main" val="1586202339"/>
                    </a:ext>
                  </a:extLst>
                </a:gridCol>
                <a:gridCol w="1592424">
                  <a:extLst>
                    <a:ext uri="{9D8B030D-6E8A-4147-A177-3AD203B41FA5}">
                      <a16:colId xmlns:a16="http://schemas.microsoft.com/office/drawing/2014/main" val="864922893"/>
                    </a:ext>
                  </a:extLst>
                </a:gridCol>
                <a:gridCol w="1592424">
                  <a:extLst>
                    <a:ext uri="{9D8B030D-6E8A-4147-A177-3AD203B41FA5}">
                      <a16:colId xmlns:a16="http://schemas.microsoft.com/office/drawing/2014/main" val="306613024"/>
                    </a:ext>
                  </a:extLst>
                </a:gridCol>
                <a:gridCol w="1592424">
                  <a:extLst>
                    <a:ext uri="{9D8B030D-6E8A-4147-A177-3AD203B41FA5}">
                      <a16:colId xmlns:a16="http://schemas.microsoft.com/office/drawing/2014/main" val="352495682"/>
                    </a:ext>
                  </a:extLst>
                </a:gridCol>
                <a:gridCol w="1592424">
                  <a:extLst>
                    <a:ext uri="{9D8B030D-6E8A-4147-A177-3AD203B41FA5}">
                      <a16:colId xmlns:a16="http://schemas.microsoft.com/office/drawing/2014/main" val="3978104439"/>
                    </a:ext>
                  </a:extLst>
                </a:gridCol>
                <a:gridCol w="1592424">
                  <a:extLst>
                    <a:ext uri="{9D8B030D-6E8A-4147-A177-3AD203B41FA5}">
                      <a16:colId xmlns:a16="http://schemas.microsoft.com/office/drawing/2014/main" val="2390766535"/>
                    </a:ext>
                  </a:extLst>
                </a:gridCol>
                <a:gridCol w="1592424">
                  <a:extLst>
                    <a:ext uri="{9D8B030D-6E8A-4147-A177-3AD203B41FA5}">
                      <a16:colId xmlns:a16="http://schemas.microsoft.com/office/drawing/2014/main" val="1375757026"/>
                    </a:ext>
                  </a:extLst>
                </a:gridCol>
              </a:tblGrid>
              <a:tr h="370840">
                <a:tc>
                  <a:txBody>
                    <a:bodyPr/>
                    <a:lstStyle/>
                    <a:p>
                      <a:pPr algn="l" fontAlgn="t"/>
                      <a:r>
                        <a:rPr lang="en-IN" dirty="0" err="1">
                          <a:solidFill>
                            <a:srgbClr val="000000"/>
                          </a:solidFill>
                          <a:effectLst/>
                        </a:rPr>
                        <a:t>Features</a:t>
                      </a:r>
                      <a:r>
                        <a:rPr lang="en-IN" dirty="0" err="1">
                          <a:solidFill>
                            <a:srgbClr val="666666"/>
                          </a:solidFill>
                          <a:effectLst/>
                        </a:rPr>
                        <a:t>Bootstrap</a:t>
                      </a:r>
                      <a:r>
                        <a:rPr lang="en-IN" dirty="0">
                          <a:solidFill>
                            <a:srgbClr val="666666"/>
                          </a:solidFill>
                          <a:effectLst/>
                        </a:rPr>
                        <a:t>  Grid System</a:t>
                      </a:r>
                    </a:p>
                  </a:txBody>
                  <a:tcPr marL="76200" marR="76200" marT="60960" marB="60960"/>
                </a:tc>
                <a:tc>
                  <a:txBody>
                    <a:bodyPr/>
                    <a:lstStyle/>
                    <a:p>
                      <a:pPr algn="l" fontAlgn="t"/>
                      <a:r>
                        <a:rPr lang="en-IN">
                          <a:solidFill>
                            <a:srgbClr val="000000"/>
                          </a:solidFill>
                          <a:effectLst/>
                        </a:rPr>
                        <a:t>X-Small (xs)</a:t>
                      </a:r>
                      <a:r>
                        <a:rPr lang="en-IN">
                          <a:solidFill>
                            <a:srgbClr val="666666"/>
                          </a:solidFill>
                          <a:effectLst/>
                        </a:rPr>
                        <a:t>&lt;576px</a:t>
                      </a:r>
                    </a:p>
                  </a:txBody>
                  <a:tcPr marL="76200" marR="76200" marT="60960" marB="60960"/>
                </a:tc>
                <a:tc>
                  <a:txBody>
                    <a:bodyPr/>
                    <a:lstStyle/>
                    <a:p>
                      <a:pPr algn="l" fontAlgn="t"/>
                      <a:r>
                        <a:rPr lang="en-IN">
                          <a:solidFill>
                            <a:srgbClr val="000000"/>
                          </a:solidFill>
                          <a:effectLst/>
                        </a:rPr>
                        <a:t>Small (sm)</a:t>
                      </a:r>
                      <a:r>
                        <a:rPr lang="en-IN">
                          <a:solidFill>
                            <a:srgbClr val="666666"/>
                          </a:solidFill>
                          <a:effectLst/>
                        </a:rPr>
                        <a:t>≥576px</a:t>
                      </a:r>
                    </a:p>
                  </a:txBody>
                  <a:tcPr marL="76200" marR="76200" marT="60960" marB="60960"/>
                </a:tc>
                <a:tc>
                  <a:txBody>
                    <a:bodyPr/>
                    <a:lstStyle/>
                    <a:p>
                      <a:pPr algn="l" fontAlgn="t"/>
                      <a:r>
                        <a:rPr lang="en-IN">
                          <a:solidFill>
                            <a:srgbClr val="000000"/>
                          </a:solidFill>
                          <a:effectLst/>
                        </a:rPr>
                        <a:t>Medium (md)</a:t>
                      </a:r>
                      <a:r>
                        <a:rPr lang="en-IN">
                          <a:solidFill>
                            <a:srgbClr val="666666"/>
                          </a:solidFill>
                          <a:effectLst/>
                        </a:rPr>
                        <a:t>≥768px</a:t>
                      </a:r>
                    </a:p>
                  </a:txBody>
                  <a:tcPr marL="76200" marR="76200" marT="60960" marB="60960"/>
                </a:tc>
                <a:tc>
                  <a:txBody>
                    <a:bodyPr/>
                    <a:lstStyle/>
                    <a:p>
                      <a:pPr algn="l" fontAlgn="t"/>
                      <a:r>
                        <a:rPr lang="en-IN">
                          <a:solidFill>
                            <a:srgbClr val="000000"/>
                          </a:solidFill>
                          <a:effectLst/>
                        </a:rPr>
                        <a:t>Large (lg)</a:t>
                      </a:r>
                      <a:r>
                        <a:rPr lang="en-IN">
                          <a:solidFill>
                            <a:srgbClr val="666666"/>
                          </a:solidFill>
                          <a:effectLst/>
                        </a:rPr>
                        <a:t>≥992px</a:t>
                      </a:r>
                    </a:p>
                  </a:txBody>
                  <a:tcPr marL="76200" marR="76200" marT="60960" marB="60960"/>
                </a:tc>
                <a:tc>
                  <a:txBody>
                    <a:bodyPr/>
                    <a:lstStyle/>
                    <a:p>
                      <a:pPr algn="l" fontAlgn="t"/>
                      <a:r>
                        <a:rPr lang="en-IN">
                          <a:solidFill>
                            <a:srgbClr val="000000"/>
                          </a:solidFill>
                          <a:effectLst/>
                        </a:rPr>
                        <a:t>X-Large (xl)</a:t>
                      </a:r>
                      <a:r>
                        <a:rPr lang="en-IN">
                          <a:solidFill>
                            <a:srgbClr val="666666"/>
                          </a:solidFill>
                          <a:effectLst/>
                        </a:rPr>
                        <a:t>≥1200px</a:t>
                      </a:r>
                    </a:p>
                  </a:txBody>
                  <a:tcPr marL="76200" marR="76200" marT="60960" marB="60960"/>
                </a:tc>
                <a:tc>
                  <a:txBody>
                    <a:bodyPr/>
                    <a:lstStyle/>
                    <a:p>
                      <a:pPr algn="l" fontAlgn="t"/>
                      <a:r>
                        <a:rPr lang="en-IN">
                          <a:solidFill>
                            <a:srgbClr val="000000"/>
                          </a:solidFill>
                          <a:effectLst/>
                        </a:rPr>
                        <a:t>XX-Large (xxl)</a:t>
                      </a:r>
                      <a:r>
                        <a:rPr lang="en-IN">
                          <a:solidFill>
                            <a:srgbClr val="666666"/>
                          </a:solidFill>
                          <a:effectLst/>
                        </a:rPr>
                        <a:t>≥1400px</a:t>
                      </a:r>
                    </a:p>
                  </a:txBody>
                  <a:tcPr marL="76200" marR="76200" marT="60960" marB="60960"/>
                </a:tc>
                <a:extLst>
                  <a:ext uri="{0D108BD9-81ED-4DB2-BD59-A6C34878D82A}">
                    <a16:rowId xmlns:a16="http://schemas.microsoft.com/office/drawing/2014/main" val="443685669"/>
                  </a:ext>
                </a:extLst>
              </a:tr>
              <a:tr h="370840">
                <a:tc>
                  <a:txBody>
                    <a:bodyPr/>
                    <a:lstStyle/>
                    <a:p>
                      <a:pPr fontAlgn="t"/>
                      <a:r>
                        <a:rPr lang="en-IN">
                          <a:effectLst/>
                        </a:rPr>
                        <a:t>Container max-width</a:t>
                      </a:r>
                    </a:p>
                  </a:txBody>
                  <a:tcPr marL="76200" marR="76200" marT="60960" marB="60960"/>
                </a:tc>
                <a:tc>
                  <a:txBody>
                    <a:bodyPr/>
                    <a:lstStyle/>
                    <a:p>
                      <a:pPr fontAlgn="t"/>
                      <a:r>
                        <a:rPr lang="en-IN">
                          <a:effectLst/>
                        </a:rPr>
                        <a:t>None (auto)</a:t>
                      </a:r>
                    </a:p>
                  </a:txBody>
                  <a:tcPr marL="76200" marR="76200" marT="60960" marB="60960"/>
                </a:tc>
                <a:tc>
                  <a:txBody>
                    <a:bodyPr/>
                    <a:lstStyle/>
                    <a:p>
                      <a:pPr fontAlgn="t"/>
                      <a:r>
                        <a:rPr lang="en-IN">
                          <a:effectLst/>
                        </a:rPr>
                        <a:t>540px</a:t>
                      </a:r>
                    </a:p>
                  </a:txBody>
                  <a:tcPr marL="76200" marR="76200" marT="60960" marB="60960"/>
                </a:tc>
                <a:tc>
                  <a:txBody>
                    <a:bodyPr/>
                    <a:lstStyle/>
                    <a:p>
                      <a:pPr fontAlgn="t"/>
                      <a:r>
                        <a:rPr lang="en-IN">
                          <a:effectLst/>
                        </a:rPr>
                        <a:t>720px</a:t>
                      </a:r>
                    </a:p>
                  </a:txBody>
                  <a:tcPr marL="76200" marR="76200" marT="60960" marB="60960"/>
                </a:tc>
                <a:tc>
                  <a:txBody>
                    <a:bodyPr/>
                    <a:lstStyle/>
                    <a:p>
                      <a:pPr fontAlgn="t"/>
                      <a:r>
                        <a:rPr lang="en-IN">
                          <a:effectLst/>
                        </a:rPr>
                        <a:t>960px</a:t>
                      </a:r>
                    </a:p>
                  </a:txBody>
                  <a:tcPr marL="76200" marR="76200" marT="60960" marB="60960"/>
                </a:tc>
                <a:tc>
                  <a:txBody>
                    <a:bodyPr/>
                    <a:lstStyle/>
                    <a:p>
                      <a:pPr fontAlgn="t"/>
                      <a:r>
                        <a:rPr lang="en-IN">
                          <a:effectLst/>
                        </a:rPr>
                        <a:t>1140px</a:t>
                      </a:r>
                    </a:p>
                  </a:txBody>
                  <a:tcPr marL="76200" marR="76200" marT="60960" marB="60960"/>
                </a:tc>
                <a:tc>
                  <a:txBody>
                    <a:bodyPr/>
                    <a:lstStyle/>
                    <a:p>
                      <a:pPr fontAlgn="t"/>
                      <a:r>
                        <a:rPr lang="en-IN">
                          <a:effectLst/>
                        </a:rPr>
                        <a:t>1320px</a:t>
                      </a:r>
                    </a:p>
                  </a:txBody>
                  <a:tcPr marL="76200" marR="76200" marT="60960" marB="60960"/>
                </a:tc>
                <a:extLst>
                  <a:ext uri="{0D108BD9-81ED-4DB2-BD59-A6C34878D82A}">
                    <a16:rowId xmlns:a16="http://schemas.microsoft.com/office/drawing/2014/main" val="977229094"/>
                  </a:ext>
                </a:extLst>
              </a:tr>
              <a:tr h="370840">
                <a:tc>
                  <a:txBody>
                    <a:bodyPr/>
                    <a:lstStyle/>
                    <a:p>
                      <a:pPr fontAlgn="t"/>
                      <a:r>
                        <a:rPr lang="en-IN" dirty="0">
                          <a:effectLst/>
                        </a:rPr>
                        <a:t>Class prefix</a:t>
                      </a:r>
                    </a:p>
                  </a:txBody>
                  <a:tcPr marL="76200" marR="76200" marT="60960" marB="60960"/>
                </a:tc>
                <a:tc>
                  <a:txBody>
                    <a:bodyPr/>
                    <a:lstStyle/>
                    <a:p>
                      <a:pPr fontAlgn="t"/>
                      <a:r>
                        <a:rPr lang="en-IN" dirty="0">
                          <a:effectLst/>
                        </a:rPr>
                        <a:t>.col-</a:t>
                      </a:r>
                    </a:p>
                  </a:txBody>
                  <a:tcPr marL="76200" marR="76200" marT="60960" marB="60960"/>
                </a:tc>
                <a:tc>
                  <a:txBody>
                    <a:bodyPr/>
                    <a:lstStyle/>
                    <a:p>
                      <a:pPr fontAlgn="t"/>
                      <a:r>
                        <a:rPr lang="en-IN" dirty="0">
                          <a:effectLst/>
                        </a:rPr>
                        <a:t>.col-</a:t>
                      </a:r>
                      <a:r>
                        <a:rPr lang="en-IN" dirty="0" err="1">
                          <a:effectLst/>
                        </a:rPr>
                        <a:t>sm</a:t>
                      </a:r>
                      <a:r>
                        <a:rPr lang="en-IN" dirty="0">
                          <a:effectLst/>
                        </a:rPr>
                        <a:t>-</a:t>
                      </a:r>
                    </a:p>
                  </a:txBody>
                  <a:tcPr marL="76200" marR="76200" marT="60960" marB="60960"/>
                </a:tc>
                <a:tc>
                  <a:txBody>
                    <a:bodyPr/>
                    <a:lstStyle/>
                    <a:p>
                      <a:pPr fontAlgn="t"/>
                      <a:r>
                        <a:rPr lang="en-IN" dirty="0">
                          <a:effectLst/>
                        </a:rPr>
                        <a:t>.col-md-</a:t>
                      </a:r>
                    </a:p>
                  </a:txBody>
                  <a:tcPr marL="76200" marR="76200" marT="60960" marB="60960"/>
                </a:tc>
                <a:tc>
                  <a:txBody>
                    <a:bodyPr/>
                    <a:lstStyle/>
                    <a:p>
                      <a:pPr fontAlgn="t"/>
                      <a:r>
                        <a:rPr lang="en-IN" dirty="0">
                          <a:effectLst/>
                        </a:rPr>
                        <a:t>.col-</a:t>
                      </a:r>
                      <a:r>
                        <a:rPr lang="en-IN" dirty="0" err="1">
                          <a:effectLst/>
                        </a:rPr>
                        <a:t>lg</a:t>
                      </a:r>
                      <a:r>
                        <a:rPr lang="en-IN" dirty="0">
                          <a:effectLst/>
                        </a:rPr>
                        <a:t>-</a:t>
                      </a:r>
                    </a:p>
                  </a:txBody>
                  <a:tcPr marL="76200" marR="76200" marT="60960" marB="60960"/>
                </a:tc>
                <a:tc>
                  <a:txBody>
                    <a:bodyPr/>
                    <a:lstStyle/>
                    <a:p>
                      <a:pPr fontAlgn="t"/>
                      <a:r>
                        <a:rPr lang="en-IN" dirty="0">
                          <a:effectLst/>
                        </a:rPr>
                        <a:t>.col-xl-</a:t>
                      </a:r>
                    </a:p>
                  </a:txBody>
                  <a:tcPr marL="76200" marR="76200" marT="60960" marB="60960"/>
                </a:tc>
                <a:tc>
                  <a:txBody>
                    <a:bodyPr/>
                    <a:lstStyle/>
                    <a:p>
                      <a:pPr fontAlgn="t"/>
                      <a:r>
                        <a:rPr lang="en-IN" dirty="0">
                          <a:effectLst/>
                        </a:rPr>
                        <a:t>.col-</a:t>
                      </a:r>
                      <a:r>
                        <a:rPr lang="en-IN" dirty="0" err="1">
                          <a:effectLst/>
                        </a:rPr>
                        <a:t>xxl</a:t>
                      </a:r>
                      <a:r>
                        <a:rPr lang="en-IN" dirty="0">
                          <a:effectLst/>
                        </a:rPr>
                        <a:t>-</a:t>
                      </a:r>
                    </a:p>
                  </a:txBody>
                  <a:tcPr marL="76200" marR="76200" marT="60960" marB="60960"/>
                </a:tc>
                <a:extLst>
                  <a:ext uri="{0D108BD9-81ED-4DB2-BD59-A6C34878D82A}">
                    <a16:rowId xmlns:a16="http://schemas.microsoft.com/office/drawing/2014/main" val="1571013203"/>
                  </a:ext>
                </a:extLst>
              </a:tr>
              <a:tr h="370840">
                <a:tc>
                  <a:txBody>
                    <a:bodyPr/>
                    <a:lstStyle/>
                    <a:p>
                      <a:pPr fontAlgn="t"/>
                      <a:r>
                        <a:rPr lang="en-IN">
                          <a:effectLst/>
                        </a:rPr>
                        <a:t>Number of columns</a:t>
                      </a:r>
                    </a:p>
                  </a:txBody>
                  <a:tcPr marL="76200" marR="76200" marT="60960" marB="60960"/>
                </a:tc>
                <a:tc gridSpan="6">
                  <a:txBody>
                    <a:bodyPr/>
                    <a:lstStyle/>
                    <a:p>
                      <a:pPr fontAlgn="t"/>
                      <a:r>
                        <a:rPr lang="en-IN" dirty="0">
                          <a:effectLst/>
                        </a:rPr>
                        <a:t>12</a:t>
                      </a:r>
                    </a:p>
                  </a:txBody>
                  <a:tcPr marL="76200" marR="76200" marT="60960" marB="6096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41644340"/>
                  </a:ext>
                </a:extLst>
              </a:tr>
              <a:tr h="370840">
                <a:tc>
                  <a:txBody>
                    <a:bodyPr/>
                    <a:lstStyle/>
                    <a:p>
                      <a:pPr fontAlgn="t"/>
                      <a:r>
                        <a:rPr lang="en-IN">
                          <a:effectLst/>
                        </a:rPr>
                        <a:t>Gutter width</a:t>
                      </a:r>
                    </a:p>
                  </a:txBody>
                  <a:tcPr marL="76200" marR="76200" marT="60960" marB="60960"/>
                </a:tc>
                <a:tc gridSpan="6">
                  <a:txBody>
                    <a:bodyPr/>
                    <a:lstStyle/>
                    <a:p>
                      <a:pPr fontAlgn="t"/>
                      <a:r>
                        <a:rPr lang="en-US">
                          <a:effectLst/>
                        </a:rPr>
                        <a:t>1.5rem (.75rem on left and right)</a:t>
                      </a:r>
                    </a:p>
                  </a:txBody>
                  <a:tcPr marL="76200" marR="76200" marT="60960" marB="6096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60004473"/>
                  </a:ext>
                </a:extLst>
              </a:tr>
              <a:tr h="370840">
                <a:tc>
                  <a:txBody>
                    <a:bodyPr/>
                    <a:lstStyle/>
                    <a:p>
                      <a:pPr fontAlgn="t"/>
                      <a:r>
                        <a:rPr lang="en-IN">
                          <a:effectLst/>
                        </a:rPr>
                        <a:t>Custom gutters</a:t>
                      </a:r>
                    </a:p>
                  </a:txBody>
                  <a:tcPr marL="76200" marR="76200" marT="60960" marB="60960"/>
                </a:tc>
                <a:tc gridSpan="6">
                  <a:txBody>
                    <a:bodyPr/>
                    <a:lstStyle/>
                    <a:p>
                      <a:pPr fontAlgn="t"/>
                      <a:r>
                        <a:rPr lang="en-IN">
                          <a:effectLst/>
                        </a:rPr>
                        <a:t>Yes</a:t>
                      </a:r>
                    </a:p>
                  </a:txBody>
                  <a:tcPr marL="76200" marR="76200" marT="60960" marB="6096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31781202"/>
                  </a:ext>
                </a:extLst>
              </a:tr>
              <a:tr h="370840">
                <a:tc>
                  <a:txBody>
                    <a:bodyPr/>
                    <a:lstStyle/>
                    <a:p>
                      <a:pPr fontAlgn="t"/>
                      <a:r>
                        <a:rPr lang="en-IN">
                          <a:effectLst/>
                        </a:rPr>
                        <a:t>Nestable</a:t>
                      </a:r>
                    </a:p>
                  </a:txBody>
                  <a:tcPr marL="76200" marR="76200" marT="60960" marB="60960"/>
                </a:tc>
                <a:tc gridSpan="6">
                  <a:txBody>
                    <a:bodyPr/>
                    <a:lstStyle/>
                    <a:p>
                      <a:pPr fontAlgn="t"/>
                      <a:r>
                        <a:rPr lang="en-IN">
                          <a:effectLst/>
                        </a:rPr>
                        <a:t>Yes</a:t>
                      </a:r>
                    </a:p>
                  </a:txBody>
                  <a:tcPr marL="76200" marR="76200" marT="60960" marB="6096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000343651"/>
                  </a:ext>
                </a:extLst>
              </a:tr>
              <a:tr h="370840">
                <a:tc>
                  <a:txBody>
                    <a:bodyPr/>
                    <a:lstStyle/>
                    <a:p>
                      <a:pPr fontAlgn="t"/>
                      <a:r>
                        <a:rPr lang="en-IN">
                          <a:effectLst/>
                        </a:rPr>
                        <a:t>Column ordering</a:t>
                      </a:r>
                    </a:p>
                  </a:txBody>
                  <a:tcPr marL="76200" marR="76200" marT="60960" marB="60960"/>
                </a:tc>
                <a:tc gridSpan="6">
                  <a:txBody>
                    <a:bodyPr/>
                    <a:lstStyle/>
                    <a:p>
                      <a:pPr fontAlgn="t"/>
                      <a:r>
                        <a:rPr lang="en-IN" dirty="0">
                          <a:effectLst/>
                        </a:rPr>
                        <a:t>Yes</a:t>
                      </a:r>
                    </a:p>
                  </a:txBody>
                  <a:tcPr marL="76200" marR="76200" marT="60960" marB="6096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96980121"/>
                  </a:ext>
                </a:extLst>
              </a:tr>
            </a:tbl>
          </a:graphicData>
        </a:graphic>
      </p:graphicFrame>
    </p:spTree>
    <p:extLst>
      <p:ext uri="{BB962C8B-B14F-4D97-AF65-F5344CB8AC3E}">
        <p14:creationId xmlns:p14="http://schemas.microsoft.com/office/powerpoint/2010/main" val="226112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A0CE4-4AC2-4444-6A16-043DE2C6747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8812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 y="121920"/>
            <a:ext cx="4572000" cy="2862322"/>
          </a:xfrm>
          <a:prstGeom prst="rect">
            <a:avLst/>
          </a:prstGeom>
          <a:noFill/>
        </p:spPr>
        <p:txBody>
          <a:bodyPr wrap="square" rtlCol="0">
            <a:spAutoFit/>
          </a:bodyPr>
          <a:lstStyle/>
          <a:p>
            <a:pPr algn="just"/>
            <a:r>
              <a:rPr lang="en-US" b="1" dirty="0">
                <a:solidFill>
                  <a:srgbClr val="FF0000"/>
                </a:solidFill>
              </a:rPr>
              <a:t> Creating Three Column Layouts</a:t>
            </a:r>
          </a:p>
          <a:p>
            <a:pPr algn="just"/>
            <a:r>
              <a:rPr lang="en-US" dirty="0"/>
              <a:t>Similarly, you can create other layouts based on the above principle. For instance, the following example will typically create three column layouts for laptops and desktops screens. It also works in tablets in landscape mode if screen resolution is more than or equal to 992 pixels (e.g. Apple iPad). However, in portrait mode the grid columns will be horizontal as usual.</a:t>
            </a:r>
            <a:endParaRPr lang="en-IN" dirty="0"/>
          </a:p>
        </p:txBody>
      </p:sp>
      <p:sp>
        <p:nvSpPr>
          <p:cNvPr id="5" name="TextBox 4"/>
          <p:cNvSpPr txBox="1"/>
          <p:nvPr/>
        </p:nvSpPr>
        <p:spPr>
          <a:xfrm>
            <a:off x="5024846" y="0"/>
            <a:ext cx="7036525" cy="19759255"/>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Three Column Grid Layouts for Tablets (landscape) and Desktops&lt;/title&gt;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&lt;style&gt;</a:t>
            </a:r>
          </a:p>
          <a:p>
            <a:r>
              <a:rPr lang="en-IN" dirty="0"/>
              <a:t>    /* Some custom styles to beautify this example */</a:t>
            </a:r>
          </a:p>
          <a:p>
            <a:r>
              <a:rPr lang="en-IN" dirty="0"/>
              <a:t>    .demo-content{</a:t>
            </a:r>
          </a:p>
          <a:p>
            <a:r>
              <a:rPr lang="en-IN" dirty="0"/>
              <a:t>        padding: 15px;</a:t>
            </a:r>
          </a:p>
          <a:p>
            <a:r>
              <a:rPr lang="en-IN" dirty="0"/>
              <a:t>        font-size: 18px;</a:t>
            </a:r>
          </a:p>
          <a:p>
            <a:r>
              <a:rPr lang="en-IN" dirty="0"/>
              <a:t>        background: #dbdfe5;</a:t>
            </a:r>
          </a:p>
          <a:p>
            <a:r>
              <a:rPr lang="en-IN" dirty="0"/>
              <a:t>        margin-bottom: 15px;</a:t>
            </a:r>
          </a:p>
          <a:p>
            <a:r>
              <a:rPr lang="en-IN" dirty="0"/>
              <a:t>    }</a:t>
            </a:r>
          </a:p>
          <a:p>
            <a:r>
              <a:rPr lang="en-IN" dirty="0"/>
              <a:t>    .demo-content.bg-alt{</a:t>
            </a:r>
          </a:p>
          <a:p>
            <a:r>
              <a:rPr lang="en-IN" dirty="0"/>
              <a:t>        background: #abb1b8;</a:t>
            </a:r>
          </a:p>
          <a:p>
            <a:r>
              <a:rPr lang="en-IN" dirty="0"/>
              <a:t>    }</a:t>
            </a:r>
          </a:p>
          <a:p>
            <a:r>
              <a:rPr lang="en-IN" dirty="0"/>
              <a:t>&lt;/style&gt;</a:t>
            </a:r>
          </a:p>
          <a:p>
            <a:r>
              <a:rPr lang="en-IN" dirty="0"/>
              <a:t>&lt;/head&gt;</a:t>
            </a:r>
          </a:p>
          <a:p>
            <a:r>
              <a:rPr lang="en-IN" dirty="0"/>
              <a:t>&lt;body&gt;</a:t>
            </a:r>
          </a:p>
          <a:p>
            <a:r>
              <a:rPr lang="en-IN" dirty="0"/>
              <a:t>    &lt;h2 class="text-</a:t>
            </a:r>
            <a:r>
              <a:rPr lang="en-IN" dirty="0" err="1"/>
              <a:t>center</a:t>
            </a:r>
            <a:r>
              <a:rPr lang="en-IN" dirty="0"/>
              <a:t> mt-3"&gt;Bootstrap Responsive Layout&lt;/h2&gt;</a:t>
            </a:r>
          </a:p>
          <a:p>
            <a:r>
              <a:rPr lang="en-IN" dirty="0"/>
              <a:t>	&lt;div class="text-</a:t>
            </a:r>
            <a:r>
              <a:rPr lang="en-IN" dirty="0" err="1"/>
              <a:t>center</a:t>
            </a:r>
            <a:r>
              <a:rPr lang="en-IN" dirty="0"/>
              <a:t> my-3"&gt;.&lt;/div&gt;</a:t>
            </a:r>
          </a:p>
          <a:p>
            <a:r>
              <a:rPr lang="en-IN" dirty="0"/>
              <a:t>    &lt;div class="container"&gt;</a:t>
            </a:r>
          </a:p>
          <a:p>
            <a:r>
              <a:rPr lang="en-IN" dirty="0"/>
              <a:t>        &lt;!--Row with three equal columns--&gt;</a:t>
            </a:r>
          </a:p>
          <a:p>
            <a:r>
              <a:rPr lang="en-IN" dirty="0"/>
              <a:t>        &lt;div class="row"&gt;</a:t>
            </a:r>
          </a:p>
          <a:p>
            <a:r>
              <a:rPr lang="en-IN" dirty="0"/>
              <a:t>            &lt;div class="col-lg-4"&gt;</a:t>
            </a:r>
          </a:p>
          <a:p>
            <a:r>
              <a:rPr lang="en-IN" dirty="0"/>
              <a:t>                &lt;div class="demo-content"&gt;.col-lg-4&lt;/div&gt;</a:t>
            </a:r>
          </a:p>
          <a:p>
            <a:r>
              <a:rPr lang="en-IN" dirty="0"/>
              <a:t>            &lt;/div&gt;</a:t>
            </a:r>
          </a:p>
          <a:p>
            <a:r>
              <a:rPr lang="en-IN" dirty="0"/>
              <a:t>            &lt;div class="col-lg-4"&gt;</a:t>
            </a:r>
          </a:p>
          <a:p>
            <a:r>
              <a:rPr lang="en-IN" dirty="0"/>
              <a:t>                &lt;div class="demo-content </a:t>
            </a:r>
            <a:r>
              <a:rPr lang="en-IN" dirty="0" err="1"/>
              <a:t>bg</a:t>
            </a:r>
            <a:r>
              <a:rPr lang="en-IN" dirty="0"/>
              <a:t>-alt"&gt;.col-lg-4&lt;/div&gt;</a:t>
            </a:r>
          </a:p>
          <a:p>
            <a:r>
              <a:rPr lang="en-IN" dirty="0"/>
              <a:t>            &lt;/div&gt;</a:t>
            </a:r>
          </a:p>
          <a:p>
            <a:r>
              <a:rPr lang="en-IN" dirty="0"/>
              <a:t>            &lt;div class="col-lg-4"&gt;</a:t>
            </a:r>
          </a:p>
          <a:p>
            <a:r>
              <a:rPr lang="en-IN" dirty="0"/>
              <a:t>                &lt;div class="demo-content"&gt;.col-lg-4&lt;/div&gt;</a:t>
            </a:r>
          </a:p>
          <a:p>
            <a:r>
              <a:rPr lang="en-IN" dirty="0"/>
              <a:t>            &lt;/div&gt;</a:t>
            </a:r>
          </a:p>
          <a:p>
            <a:r>
              <a:rPr lang="en-IN" dirty="0"/>
              <a:t>        &lt;/div&gt;</a:t>
            </a:r>
          </a:p>
          <a:p>
            <a:endParaRPr lang="en-IN" dirty="0"/>
          </a:p>
          <a:p>
            <a:r>
              <a:rPr lang="en-IN" dirty="0"/>
              <a:t>        &lt;!--Row with three columns divided in 1:4:1 ratio--&gt;</a:t>
            </a:r>
          </a:p>
          <a:p>
            <a:r>
              <a:rPr lang="en-IN" dirty="0"/>
              <a:t>        &lt;div class="row"&gt;</a:t>
            </a:r>
          </a:p>
          <a:p>
            <a:r>
              <a:rPr lang="en-IN" dirty="0"/>
              <a:t>            &lt;div class="col-lg-2"&gt;</a:t>
            </a:r>
          </a:p>
          <a:p>
            <a:r>
              <a:rPr lang="en-IN" dirty="0"/>
              <a:t>                &lt;div class="demo-content"&gt;.col-lg-2&lt;/div&gt;</a:t>
            </a:r>
          </a:p>
          <a:p>
            <a:r>
              <a:rPr lang="en-IN" dirty="0"/>
              <a:t>            &lt;/div&gt;</a:t>
            </a:r>
          </a:p>
          <a:p>
            <a:r>
              <a:rPr lang="en-IN" dirty="0"/>
              <a:t>            &lt;div class="col-lg-8"&gt;</a:t>
            </a:r>
          </a:p>
          <a:p>
            <a:r>
              <a:rPr lang="en-IN" dirty="0"/>
              <a:t>                &lt;div class="demo-content </a:t>
            </a:r>
            <a:r>
              <a:rPr lang="en-IN" dirty="0" err="1"/>
              <a:t>bg</a:t>
            </a:r>
            <a:r>
              <a:rPr lang="en-IN" dirty="0"/>
              <a:t>-alt"&gt;.col-lg-8&lt;/div&gt;</a:t>
            </a:r>
          </a:p>
          <a:p>
            <a:r>
              <a:rPr lang="en-IN" dirty="0"/>
              <a:t>            &lt;/div&gt;</a:t>
            </a:r>
          </a:p>
          <a:p>
            <a:r>
              <a:rPr lang="en-IN" dirty="0"/>
              <a:t>            &lt;div class="col-lg-2"&gt;</a:t>
            </a:r>
          </a:p>
          <a:p>
            <a:r>
              <a:rPr lang="en-IN" dirty="0"/>
              <a:t>                &lt;div class="demo-content"&gt;.col-lg-2&lt;/div&gt;</a:t>
            </a:r>
          </a:p>
          <a:p>
            <a:r>
              <a:rPr lang="en-IN" dirty="0"/>
              <a:t>            &lt;/div&gt;</a:t>
            </a:r>
          </a:p>
          <a:p>
            <a:r>
              <a:rPr lang="en-IN" dirty="0"/>
              <a:t>        &lt;/div&gt;</a:t>
            </a:r>
          </a:p>
          <a:p>
            <a:endParaRPr lang="en-IN" dirty="0"/>
          </a:p>
          <a:p>
            <a:r>
              <a:rPr lang="en-IN" dirty="0"/>
              <a:t>        &lt;!--Row with three columns divided unevenly--&gt;</a:t>
            </a:r>
          </a:p>
          <a:p>
            <a:r>
              <a:rPr lang="en-IN" dirty="0"/>
              <a:t>        &lt;div class="row"&gt;</a:t>
            </a:r>
          </a:p>
          <a:p>
            <a:r>
              <a:rPr lang="en-IN" dirty="0"/>
              <a:t>            &lt;div class="col-lg-3"&gt;</a:t>
            </a:r>
          </a:p>
          <a:p>
            <a:r>
              <a:rPr lang="en-IN" dirty="0"/>
              <a:t>                &lt;div class="demo-content"&gt;.col-lg-3&lt;/div&gt;</a:t>
            </a:r>
          </a:p>
          <a:p>
            <a:r>
              <a:rPr lang="en-IN" dirty="0"/>
              <a:t>            &lt;/div&gt;</a:t>
            </a:r>
          </a:p>
          <a:p>
            <a:r>
              <a:rPr lang="en-IN" dirty="0"/>
              <a:t>            &lt;div class="col-lg-7"&gt;</a:t>
            </a:r>
          </a:p>
          <a:p>
            <a:r>
              <a:rPr lang="en-IN" dirty="0"/>
              <a:t>                &lt;div class="demo-content </a:t>
            </a:r>
            <a:r>
              <a:rPr lang="en-IN" dirty="0" err="1"/>
              <a:t>bg</a:t>
            </a:r>
            <a:r>
              <a:rPr lang="en-IN" dirty="0"/>
              <a:t>-alt"&gt;.col-lg-7&lt;/div&gt;</a:t>
            </a:r>
          </a:p>
          <a:p>
            <a:r>
              <a:rPr lang="en-IN" dirty="0"/>
              <a:t>            &lt;/div&gt;</a:t>
            </a:r>
          </a:p>
          <a:p>
            <a:r>
              <a:rPr lang="en-IN" dirty="0"/>
              <a:t>            &lt;div class="col-lg-2"&gt;</a:t>
            </a:r>
          </a:p>
          <a:p>
            <a:r>
              <a:rPr lang="en-IN" dirty="0"/>
              <a:t>                &lt;div class="demo-content"&gt;.col-lg-2&lt;/div&gt;</a:t>
            </a:r>
          </a:p>
          <a:p>
            <a:r>
              <a:rPr lang="en-IN" dirty="0"/>
              <a:t>            &lt;/div&gt;</a:t>
            </a:r>
          </a:p>
          <a:p>
            <a:r>
              <a:rPr lang="en-IN" dirty="0"/>
              <a:t>        &lt;/div&gt;</a:t>
            </a:r>
          </a:p>
          <a:p>
            <a:r>
              <a:rPr lang="en-IN" dirty="0"/>
              <a:t>    &lt;/div&gt;</a:t>
            </a:r>
          </a:p>
          <a:p>
            <a:r>
              <a:rPr lang="en-IN" dirty="0"/>
              <a:t>&lt;/body&gt;</a:t>
            </a:r>
          </a:p>
          <a:p>
            <a:r>
              <a:rPr lang="en-IN" dirty="0"/>
              <a:t>&lt;/html&gt;</a:t>
            </a:r>
          </a:p>
        </p:txBody>
      </p:sp>
      <p:sp>
        <p:nvSpPr>
          <p:cNvPr id="6" name="TextBox 5"/>
          <p:cNvSpPr txBox="1"/>
          <p:nvPr/>
        </p:nvSpPr>
        <p:spPr>
          <a:xfrm>
            <a:off x="243840" y="5486400"/>
            <a:ext cx="4267200" cy="1200329"/>
          </a:xfrm>
          <a:prstGeom prst="rect">
            <a:avLst/>
          </a:prstGeom>
          <a:noFill/>
        </p:spPr>
        <p:txBody>
          <a:bodyPr wrap="square" rtlCol="0">
            <a:spAutoFit/>
          </a:bodyPr>
          <a:lstStyle/>
          <a:p>
            <a:pPr algn="just"/>
            <a:r>
              <a:rPr lang="en-US" b="1" dirty="0">
                <a:solidFill>
                  <a:srgbClr val="FF0000"/>
                </a:solidFill>
              </a:rPr>
              <a:t>Note: </a:t>
            </a:r>
            <a:r>
              <a:rPr lang="en-US" dirty="0"/>
              <a:t>If more than 12 grid columns are placed within a single row, then each group of extra columns, as a whole, will wrap onto a new line. See column wrapping behavior.</a:t>
            </a:r>
            <a:endParaRPr lang="en-IN" dirty="0"/>
          </a:p>
        </p:txBody>
      </p:sp>
    </p:spTree>
    <p:extLst>
      <p:ext uri="{BB962C8B-B14F-4D97-AF65-F5344CB8AC3E}">
        <p14:creationId xmlns:p14="http://schemas.microsoft.com/office/powerpoint/2010/main" val="423623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A16A7-29F5-6E53-D54B-6D0E55329736}"/>
              </a:ext>
            </a:extLst>
          </p:cNvPr>
          <p:cNvSpPr txBox="1"/>
          <p:nvPr/>
        </p:nvSpPr>
        <p:spPr>
          <a:xfrm>
            <a:off x="4942892" y="207880"/>
            <a:ext cx="6097554" cy="12003286"/>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Auto-layout Columns&lt;/title&gt;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&lt;style&gt;</a:t>
            </a:r>
          </a:p>
          <a:p>
            <a:r>
              <a:rPr lang="en-IN" dirty="0"/>
              <a:t>    /* Some custom styles to beautify this example */</a:t>
            </a:r>
          </a:p>
          <a:p>
            <a:r>
              <a:rPr lang="en-IN" dirty="0"/>
              <a:t>    .row{     </a:t>
            </a:r>
          </a:p>
          <a:p>
            <a:r>
              <a:rPr lang="en-IN" dirty="0"/>
              <a:t>        margin-top: 1rem;</a:t>
            </a:r>
          </a:p>
          <a:p>
            <a:r>
              <a:rPr lang="en-IN" dirty="0"/>
              <a:t>        background: #dbdfe5;</a:t>
            </a:r>
          </a:p>
          <a:p>
            <a:r>
              <a:rPr lang="en-IN" dirty="0"/>
              <a:t>    }</a:t>
            </a:r>
          </a:p>
          <a:p>
            <a:r>
              <a:rPr lang="en-IN" dirty="0"/>
              <a:t>    .col{</a:t>
            </a:r>
          </a:p>
          <a:p>
            <a:r>
              <a:rPr lang="en-IN" dirty="0"/>
              <a:t>        padding: 10px 15px;</a:t>
            </a:r>
          </a:p>
          <a:p>
            <a:r>
              <a:rPr lang="en-IN" dirty="0"/>
              <a:t>        background: #abb1b8;</a:t>
            </a:r>
          </a:p>
          <a:p>
            <a:r>
              <a:rPr lang="en-IN" dirty="0"/>
              <a:t>        border: 1px solid </a:t>
            </a:r>
            <a:r>
              <a:rPr lang="en-IN" dirty="0" err="1"/>
              <a:t>rgba</a:t>
            </a:r>
            <a:r>
              <a:rPr lang="en-IN" dirty="0"/>
              <a:t>(0,0,0,0.5)</a:t>
            </a:r>
          </a:p>
          <a:p>
            <a:r>
              <a:rPr lang="en-IN" dirty="0"/>
              <a:t>    }</a:t>
            </a:r>
          </a:p>
          <a:p>
            <a:r>
              <a:rPr lang="en-IN" dirty="0"/>
              <a:t>&lt;/style&gt;</a:t>
            </a:r>
          </a:p>
          <a:p>
            <a:r>
              <a:rPr lang="en-IN" dirty="0"/>
              <a:t>&lt;/head&gt;</a:t>
            </a:r>
          </a:p>
          <a:p>
            <a:r>
              <a:rPr lang="en-IN" dirty="0"/>
              <a:t>&lt;body&gt;</a:t>
            </a:r>
          </a:p>
          <a:p>
            <a:r>
              <a:rPr lang="en-IN" dirty="0"/>
              <a:t>&lt;div class="container"&gt;</a:t>
            </a:r>
          </a:p>
          <a:p>
            <a:r>
              <a:rPr lang="en-IN" dirty="0"/>
              <a:t>    &lt;!--Row with two equal columns--&gt;</a:t>
            </a:r>
          </a:p>
          <a:p>
            <a:r>
              <a:rPr lang="en-IN" dirty="0"/>
              <a:t>    &lt;div class="row"&gt;</a:t>
            </a:r>
          </a:p>
          <a:p>
            <a:r>
              <a:rPr lang="en-IN" dirty="0"/>
              <a:t>        &lt;div class="col"&gt;.col&lt;/div&gt;</a:t>
            </a:r>
          </a:p>
          <a:p>
            <a:r>
              <a:rPr lang="en-IN" dirty="0"/>
              <a:t>        &lt;div class="col"&gt;.col&lt;/div&gt;</a:t>
            </a:r>
          </a:p>
          <a:p>
            <a:r>
              <a:rPr lang="en-IN" dirty="0"/>
              <a:t>    &lt;/div&gt;</a:t>
            </a:r>
          </a:p>
          <a:p>
            <a:endParaRPr lang="en-IN" dirty="0"/>
          </a:p>
          <a:p>
            <a:r>
              <a:rPr lang="en-IN" dirty="0"/>
              <a:t>    &lt;!--Row with three equal columns--&gt;</a:t>
            </a:r>
          </a:p>
          <a:p>
            <a:r>
              <a:rPr lang="en-IN" dirty="0"/>
              <a:t>    &lt;div class="row"&gt;</a:t>
            </a:r>
          </a:p>
          <a:p>
            <a:r>
              <a:rPr lang="en-IN" dirty="0"/>
              <a:t>        &lt;div class="col"&gt;.col&lt;/div&gt;</a:t>
            </a:r>
          </a:p>
          <a:p>
            <a:r>
              <a:rPr lang="en-IN" dirty="0"/>
              <a:t>        &lt;div class="col"&gt;.col&lt;/div&gt;</a:t>
            </a:r>
          </a:p>
          <a:p>
            <a:r>
              <a:rPr lang="en-IN" dirty="0"/>
              <a:t>        &lt;div class="col"&gt;.col&lt;/div&gt;</a:t>
            </a:r>
          </a:p>
          <a:p>
            <a:r>
              <a:rPr lang="en-IN" dirty="0"/>
              <a:t>    &lt;/div&gt;</a:t>
            </a:r>
          </a:p>
          <a:p>
            <a:r>
              <a:rPr lang="en-IN" dirty="0"/>
              <a:t>&lt;/div&gt;</a:t>
            </a:r>
          </a:p>
          <a:p>
            <a:r>
              <a:rPr lang="en-IN" dirty="0"/>
              <a:t>&lt;/body&gt;</a:t>
            </a:r>
          </a:p>
          <a:p>
            <a:r>
              <a:rPr lang="en-IN" dirty="0"/>
              <a:t>&lt;/html</a:t>
            </a:r>
          </a:p>
        </p:txBody>
      </p:sp>
      <p:sp>
        <p:nvSpPr>
          <p:cNvPr id="5" name="TextBox 4">
            <a:extLst>
              <a:ext uri="{FF2B5EF4-FFF2-40B4-BE49-F238E27FC236}">
                <a16:creationId xmlns:a16="http://schemas.microsoft.com/office/drawing/2014/main" id="{EB4544AC-837C-3BB9-055A-FAE6B1FCF025}"/>
              </a:ext>
            </a:extLst>
          </p:cNvPr>
          <p:cNvSpPr txBox="1"/>
          <p:nvPr/>
        </p:nvSpPr>
        <p:spPr>
          <a:xfrm>
            <a:off x="137627" y="520682"/>
            <a:ext cx="3715916" cy="2862322"/>
          </a:xfrm>
          <a:prstGeom prst="rect">
            <a:avLst/>
          </a:prstGeom>
          <a:noFill/>
        </p:spPr>
        <p:txBody>
          <a:bodyPr wrap="square">
            <a:spAutoFit/>
          </a:bodyPr>
          <a:lstStyle/>
          <a:p>
            <a:pPr algn="just"/>
            <a:r>
              <a:rPr lang="en-US" b="1" dirty="0">
                <a:solidFill>
                  <a:srgbClr val="FF0000"/>
                </a:solidFill>
              </a:rPr>
              <a:t>Bootstrap Auto-layout Columns</a:t>
            </a:r>
          </a:p>
          <a:p>
            <a:pPr algn="just"/>
            <a:r>
              <a:rPr lang="en-US" dirty="0"/>
              <a:t>You can also create equal width columns for all devices (x-small, small, medium, large, x-large, and xx-large) through simply using the class .col, without specifying any column number.</a:t>
            </a:r>
          </a:p>
          <a:p>
            <a:pPr algn="just"/>
            <a:endParaRPr lang="en-US" dirty="0"/>
          </a:p>
          <a:p>
            <a:pPr algn="just"/>
            <a:r>
              <a:rPr lang="en-US" dirty="0"/>
              <a:t>Let's try out the following example to understand how it exactly works:</a:t>
            </a:r>
            <a:endParaRPr lang="en-IN" dirty="0"/>
          </a:p>
        </p:txBody>
      </p:sp>
    </p:spTree>
    <p:extLst>
      <p:ext uri="{BB962C8B-B14F-4D97-AF65-F5344CB8AC3E}">
        <p14:creationId xmlns:p14="http://schemas.microsoft.com/office/powerpoint/2010/main" val="275328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06DFC-AEF5-D01F-4DBF-22E2A2C87F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6902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9249" y="197346"/>
            <a:ext cx="11303103" cy="6463308"/>
          </a:xfrm>
          <a:prstGeom prst="rect">
            <a:avLst/>
          </a:prstGeom>
          <a:noFill/>
        </p:spPr>
        <p:txBody>
          <a:bodyPr wrap="square" rtlCol="0">
            <a:spAutoFit/>
          </a:bodyPr>
          <a:lstStyle/>
          <a:p>
            <a:pPr algn="just"/>
            <a:r>
              <a:rPr lang="en-US" sz="2000" b="1" dirty="0">
                <a:solidFill>
                  <a:srgbClr val="FF0000"/>
                </a:solidFill>
              </a:rPr>
              <a:t>Bootstrap Containers</a:t>
            </a:r>
          </a:p>
          <a:p>
            <a:pPr algn="just"/>
            <a:endParaRPr lang="en-US" dirty="0"/>
          </a:p>
          <a:p>
            <a:pPr marL="285750" indent="-285750" algn="just">
              <a:buFont typeface="Arial" panose="020B0604020202020204" pitchFamily="34" charset="0"/>
              <a:buChar char="•"/>
            </a:pPr>
            <a:r>
              <a:rPr lang="en-US" dirty="0"/>
              <a:t>Creating Containers with Bootstrap</a:t>
            </a:r>
          </a:p>
          <a:p>
            <a:pPr algn="just"/>
            <a:r>
              <a:rPr lang="en-US" dirty="0"/>
              <a:t>Containers are the most basic layout element in Bootstrap and are required when using the grid system. Containers are basically used to wrap content with some padding. They are also used to align the content horizontally center on the page in case of fixed width layout.</a:t>
            </a:r>
          </a:p>
          <a:p>
            <a:pPr algn="just"/>
            <a:endParaRPr lang="en-US" dirty="0"/>
          </a:p>
          <a:p>
            <a:pPr algn="just"/>
            <a:r>
              <a:rPr lang="en-US" dirty="0">
                <a:sym typeface="Wingdings" panose="05000000000000000000" pitchFamily="2" charset="2"/>
              </a:rPr>
              <a:t></a:t>
            </a:r>
            <a:r>
              <a:rPr lang="en-US" dirty="0"/>
              <a:t>Bootstrap provides three different types containers: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t>
            </a:r>
            <a:r>
              <a:rPr lang="en-US" sz="2000" dirty="0">
                <a:solidFill>
                  <a:srgbClr val="FF0000"/>
                </a:solidFill>
              </a:rPr>
              <a:t>container, </a:t>
            </a:r>
            <a:r>
              <a:rPr lang="en-US" dirty="0"/>
              <a:t>which has a max-width at each responsive breakpoint.</a:t>
            </a:r>
          </a:p>
          <a:p>
            <a:pPr marL="285750" indent="-285750" algn="just">
              <a:buFont typeface="Arial" panose="020B0604020202020204" pitchFamily="34" charset="0"/>
              <a:buChar char="•"/>
            </a:pPr>
            <a:r>
              <a:rPr lang="en-US" sz="2000" dirty="0">
                <a:solidFill>
                  <a:srgbClr val="FF0000"/>
                </a:solidFill>
              </a:rPr>
              <a:t>.container-fluid</a:t>
            </a:r>
            <a:r>
              <a:rPr lang="en-US" dirty="0"/>
              <a:t>, which has 100% width at all breakpoints.</a:t>
            </a:r>
          </a:p>
          <a:p>
            <a:pPr marL="285750" indent="-285750" algn="just">
              <a:buFont typeface="Arial" panose="020B0604020202020204" pitchFamily="34" charset="0"/>
              <a:buChar char="•"/>
            </a:pPr>
            <a:r>
              <a:rPr lang="en-US" b="1" dirty="0">
                <a:solidFill>
                  <a:srgbClr val="FF0000"/>
                </a:solidFill>
              </a:rPr>
              <a:t>.container-{breakpoint}, </a:t>
            </a:r>
            <a:r>
              <a:rPr lang="en-US" dirty="0"/>
              <a:t>which has 100% width until the specified breakpoint.</a:t>
            </a:r>
          </a:p>
          <a:p>
            <a:pPr algn="just"/>
            <a:r>
              <a:rPr lang="en-US" dirty="0"/>
              <a:t>The table below illustrates how each container's max-width changes across each breakpoint.</a:t>
            </a:r>
          </a:p>
          <a:p>
            <a:pPr algn="just"/>
            <a:endParaRPr lang="en-US" dirty="0"/>
          </a:p>
          <a:p>
            <a:pPr algn="just"/>
            <a:r>
              <a:rPr lang="en-US" dirty="0"/>
              <a:t>For example, when using the .container class the actual width of the container will be 100% if the viewport width is &lt;576px, 540px if the viewport width is ≥576px but &lt;768px, 720px if the viewport width is ≥768px but &lt;992px, 960px if the viewport width is ≥992px but &lt;1200px, 1140px if the viewport width is ≥1200px but &lt;1400px, and 1320px if the viewport width is ≥1400px.</a:t>
            </a:r>
          </a:p>
          <a:p>
            <a:pPr algn="just"/>
            <a:endParaRPr lang="en-US" dirty="0"/>
          </a:p>
          <a:p>
            <a:pPr algn="just"/>
            <a:r>
              <a:rPr lang="en-US" dirty="0"/>
              <a:t>Similarly, when you use the .container-</a:t>
            </a:r>
            <a:r>
              <a:rPr lang="en-US" dirty="0" err="1"/>
              <a:t>lg</a:t>
            </a:r>
            <a:r>
              <a:rPr lang="en-US" dirty="0"/>
              <a:t> class the actual width of the container will be 100% until the viewport width is &lt;992px, 960px if the viewport width is ≥992px but &lt;1200px, 1140px if the viewport width ≥1200px but &lt;1400px, and 1320px if the viewport width is ≥1400px.</a:t>
            </a:r>
            <a:endParaRPr lang="en-IN" dirty="0"/>
          </a:p>
        </p:txBody>
      </p:sp>
    </p:spTree>
    <p:extLst>
      <p:ext uri="{BB962C8B-B14F-4D97-AF65-F5344CB8AC3E}">
        <p14:creationId xmlns:p14="http://schemas.microsoft.com/office/powerpoint/2010/main" val="159893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505100" y="684802"/>
          <a:ext cx="10970624" cy="3992880"/>
        </p:xfrm>
        <a:graphic>
          <a:graphicData uri="http://schemas.openxmlformats.org/drawingml/2006/table">
            <a:tbl>
              <a:tblPr firstRow="1" bandRow="1">
                <a:tableStyleId>{5C22544A-7EE6-4342-B048-85BDC9FD1C3A}</a:tableStyleId>
              </a:tblPr>
              <a:tblGrid>
                <a:gridCol w="1567232">
                  <a:extLst>
                    <a:ext uri="{9D8B030D-6E8A-4147-A177-3AD203B41FA5}">
                      <a16:colId xmlns:a16="http://schemas.microsoft.com/office/drawing/2014/main" val="1864170521"/>
                    </a:ext>
                  </a:extLst>
                </a:gridCol>
                <a:gridCol w="888582">
                  <a:extLst>
                    <a:ext uri="{9D8B030D-6E8A-4147-A177-3AD203B41FA5}">
                      <a16:colId xmlns:a16="http://schemas.microsoft.com/office/drawing/2014/main" val="3859354421"/>
                    </a:ext>
                  </a:extLst>
                </a:gridCol>
                <a:gridCol w="2020389">
                  <a:extLst>
                    <a:ext uri="{9D8B030D-6E8A-4147-A177-3AD203B41FA5}">
                      <a16:colId xmlns:a16="http://schemas.microsoft.com/office/drawing/2014/main" val="1650467454"/>
                    </a:ext>
                  </a:extLst>
                </a:gridCol>
                <a:gridCol w="1792725">
                  <a:extLst>
                    <a:ext uri="{9D8B030D-6E8A-4147-A177-3AD203B41FA5}">
                      <a16:colId xmlns:a16="http://schemas.microsoft.com/office/drawing/2014/main" val="1970255887"/>
                    </a:ext>
                  </a:extLst>
                </a:gridCol>
                <a:gridCol w="1567232">
                  <a:extLst>
                    <a:ext uri="{9D8B030D-6E8A-4147-A177-3AD203B41FA5}">
                      <a16:colId xmlns:a16="http://schemas.microsoft.com/office/drawing/2014/main" val="146835279"/>
                    </a:ext>
                  </a:extLst>
                </a:gridCol>
                <a:gridCol w="1830351">
                  <a:extLst>
                    <a:ext uri="{9D8B030D-6E8A-4147-A177-3AD203B41FA5}">
                      <a16:colId xmlns:a16="http://schemas.microsoft.com/office/drawing/2014/main" val="2874185301"/>
                    </a:ext>
                  </a:extLst>
                </a:gridCol>
                <a:gridCol w="1304113">
                  <a:extLst>
                    <a:ext uri="{9D8B030D-6E8A-4147-A177-3AD203B41FA5}">
                      <a16:colId xmlns:a16="http://schemas.microsoft.com/office/drawing/2014/main" val="389341247"/>
                    </a:ext>
                  </a:extLst>
                </a:gridCol>
              </a:tblGrid>
              <a:tr h="370840">
                <a:tc>
                  <a:txBody>
                    <a:bodyPr/>
                    <a:lstStyle/>
                    <a:p>
                      <a:pPr algn="l" fontAlgn="t"/>
                      <a:r>
                        <a:rPr lang="en-IN" dirty="0">
                          <a:solidFill>
                            <a:srgbClr val="000000"/>
                          </a:solidFill>
                          <a:effectLst/>
                        </a:rPr>
                        <a:t>Classes</a:t>
                      </a:r>
                      <a:r>
                        <a:rPr lang="en-IN" dirty="0">
                          <a:solidFill>
                            <a:srgbClr val="666666"/>
                          </a:solidFill>
                          <a:effectLst/>
                        </a:rPr>
                        <a:t>Bootstrap  Grid System</a:t>
                      </a:r>
                    </a:p>
                  </a:txBody>
                  <a:tcPr marL="76200" marR="76200" marT="60960" marB="60960"/>
                </a:tc>
                <a:tc>
                  <a:txBody>
                    <a:bodyPr/>
                    <a:lstStyle/>
                    <a:p>
                      <a:pPr algn="l" fontAlgn="t"/>
                      <a:r>
                        <a:rPr lang="en-IN" dirty="0">
                          <a:solidFill>
                            <a:srgbClr val="000000"/>
                          </a:solidFill>
                          <a:effectLst/>
                        </a:rPr>
                        <a:t>X-Small</a:t>
                      </a:r>
                      <a:r>
                        <a:rPr lang="en-IN" dirty="0">
                          <a:solidFill>
                            <a:srgbClr val="666666"/>
                          </a:solidFill>
                          <a:effectLst/>
                        </a:rPr>
                        <a:t>&lt;576px</a:t>
                      </a:r>
                    </a:p>
                  </a:txBody>
                  <a:tcPr marL="76200" marR="76200" marT="60960" marB="60960"/>
                </a:tc>
                <a:tc>
                  <a:txBody>
                    <a:bodyPr/>
                    <a:lstStyle/>
                    <a:p>
                      <a:pPr algn="l" fontAlgn="t"/>
                      <a:r>
                        <a:rPr lang="en-IN" dirty="0">
                          <a:solidFill>
                            <a:srgbClr val="000000"/>
                          </a:solidFill>
                          <a:effectLst/>
                        </a:rPr>
                        <a:t>Small</a:t>
                      </a:r>
                      <a:r>
                        <a:rPr lang="en-IN" dirty="0">
                          <a:solidFill>
                            <a:srgbClr val="666666"/>
                          </a:solidFill>
                          <a:effectLst/>
                        </a:rPr>
                        <a:t>≥576px</a:t>
                      </a:r>
                    </a:p>
                  </a:txBody>
                  <a:tcPr marL="76200" marR="76200" marT="60960" marB="60960"/>
                </a:tc>
                <a:tc>
                  <a:txBody>
                    <a:bodyPr/>
                    <a:lstStyle/>
                    <a:p>
                      <a:pPr algn="l" fontAlgn="t"/>
                      <a:r>
                        <a:rPr lang="en-IN" dirty="0">
                          <a:solidFill>
                            <a:srgbClr val="000000"/>
                          </a:solidFill>
                          <a:effectLst/>
                        </a:rPr>
                        <a:t>Medium</a:t>
                      </a:r>
                      <a:r>
                        <a:rPr lang="en-IN" dirty="0">
                          <a:solidFill>
                            <a:srgbClr val="666666"/>
                          </a:solidFill>
                          <a:effectLst/>
                        </a:rPr>
                        <a:t>≥768px</a:t>
                      </a:r>
                    </a:p>
                  </a:txBody>
                  <a:tcPr marL="76200" marR="76200" marT="60960" marB="60960"/>
                </a:tc>
                <a:tc>
                  <a:txBody>
                    <a:bodyPr/>
                    <a:lstStyle/>
                    <a:p>
                      <a:pPr algn="l" fontAlgn="t"/>
                      <a:r>
                        <a:rPr lang="en-IN" dirty="0">
                          <a:solidFill>
                            <a:srgbClr val="000000"/>
                          </a:solidFill>
                          <a:effectLst/>
                        </a:rPr>
                        <a:t>Large</a:t>
                      </a:r>
                      <a:r>
                        <a:rPr lang="en-IN" dirty="0">
                          <a:solidFill>
                            <a:srgbClr val="666666"/>
                          </a:solidFill>
                          <a:effectLst/>
                        </a:rPr>
                        <a:t>≥992px</a:t>
                      </a:r>
                    </a:p>
                  </a:txBody>
                  <a:tcPr marL="76200" marR="76200" marT="60960" marB="60960"/>
                </a:tc>
                <a:tc>
                  <a:txBody>
                    <a:bodyPr/>
                    <a:lstStyle/>
                    <a:p>
                      <a:pPr algn="l" fontAlgn="t"/>
                      <a:r>
                        <a:rPr lang="en-IN" dirty="0">
                          <a:solidFill>
                            <a:srgbClr val="000000"/>
                          </a:solidFill>
                          <a:effectLst/>
                        </a:rPr>
                        <a:t>X-Large</a:t>
                      </a:r>
                      <a:r>
                        <a:rPr lang="en-IN" dirty="0">
                          <a:solidFill>
                            <a:srgbClr val="666666"/>
                          </a:solidFill>
                          <a:effectLst/>
                        </a:rPr>
                        <a:t>≥1200px</a:t>
                      </a:r>
                    </a:p>
                  </a:txBody>
                  <a:tcPr marL="76200" marR="76200" marT="60960" marB="60960"/>
                </a:tc>
                <a:tc>
                  <a:txBody>
                    <a:bodyPr/>
                    <a:lstStyle/>
                    <a:p>
                      <a:pPr algn="l" fontAlgn="t"/>
                      <a:r>
                        <a:rPr lang="en-IN" dirty="0">
                          <a:solidFill>
                            <a:srgbClr val="000000"/>
                          </a:solidFill>
                          <a:effectLst/>
                        </a:rPr>
                        <a:t>XX-Large</a:t>
                      </a:r>
                      <a:r>
                        <a:rPr lang="en-IN" dirty="0">
                          <a:solidFill>
                            <a:srgbClr val="666666"/>
                          </a:solidFill>
                          <a:effectLst/>
                        </a:rPr>
                        <a:t>≥1400px</a:t>
                      </a:r>
                    </a:p>
                  </a:txBody>
                  <a:tcPr marL="76200" marR="76200" marT="60960" marB="60960"/>
                </a:tc>
                <a:extLst>
                  <a:ext uri="{0D108BD9-81ED-4DB2-BD59-A6C34878D82A}">
                    <a16:rowId xmlns:a16="http://schemas.microsoft.com/office/drawing/2014/main" val="1066918907"/>
                  </a:ext>
                </a:extLst>
              </a:tr>
              <a:tr h="370840">
                <a:tc>
                  <a:txBody>
                    <a:bodyPr/>
                    <a:lstStyle/>
                    <a:p>
                      <a:pPr fontAlgn="t"/>
                      <a:r>
                        <a:rPr lang="en-IN" dirty="0">
                          <a:effectLst/>
                        </a:rPr>
                        <a:t>.container</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dirty="0">
                          <a:effectLst/>
                        </a:rPr>
                        <a:t>540px</a:t>
                      </a:r>
                    </a:p>
                  </a:txBody>
                  <a:tcPr marL="76200" marR="76200" marT="60960" marB="60960"/>
                </a:tc>
                <a:tc>
                  <a:txBody>
                    <a:bodyPr/>
                    <a:lstStyle/>
                    <a:p>
                      <a:pPr fontAlgn="t"/>
                      <a:r>
                        <a:rPr lang="en-IN">
                          <a:effectLst/>
                        </a:rPr>
                        <a:t>720px</a:t>
                      </a:r>
                    </a:p>
                  </a:txBody>
                  <a:tcPr marL="76200" marR="76200" marT="60960" marB="60960"/>
                </a:tc>
                <a:tc>
                  <a:txBody>
                    <a:bodyPr/>
                    <a:lstStyle/>
                    <a:p>
                      <a:pPr fontAlgn="t"/>
                      <a:r>
                        <a:rPr lang="en-IN">
                          <a:effectLst/>
                        </a:rPr>
                        <a:t>960px</a:t>
                      </a:r>
                    </a:p>
                  </a:txBody>
                  <a:tcPr marL="76200" marR="76200" marT="60960" marB="60960"/>
                </a:tc>
                <a:tc>
                  <a:txBody>
                    <a:bodyPr/>
                    <a:lstStyle/>
                    <a:p>
                      <a:pPr fontAlgn="t"/>
                      <a:r>
                        <a:rPr lang="en-IN">
                          <a:effectLst/>
                        </a:rPr>
                        <a:t>1140px</a:t>
                      </a:r>
                    </a:p>
                  </a:txBody>
                  <a:tcPr marL="76200" marR="76200" marT="60960" marB="60960"/>
                </a:tc>
                <a:tc>
                  <a:txBody>
                    <a:bodyPr/>
                    <a:lstStyle/>
                    <a:p>
                      <a:pPr fontAlgn="t"/>
                      <a:r>
                        <a:rPr lang="en-IN">
                          <a:effectLst/>
                        </a:rPr>
                        <a:t>1320px</a:t>
                      </a:r>
                    </a:p>
                  </a:txBody>
                  <a:tcPr marL="76200" marR="76200" marT="60960" marB="60960"/>
                </a:tc>
                <a:extLst>
                  <a:ext uri="{0D108BD9-81ED-4DB2-BD59-A6C34878D82A}">
                    <a16:rowId xmlns:a16="http://schemas.microsoft.com/office/drawing/2014/main" val="2607790193"/>
                  </a:ext>
                </a:extLst>
              </a:tr>
              <a:tr h="370840">
                <a:tc>
                  <a:txBody>
                    <a:bodyPr/>
                    <a:lstStyle/>
                    <a:p>
                      <a:pPr fontAlgn="t"/>
                      <a:r>
                        <a:rPr lang="en-IN" dirty="0">
                          <a:effectLst/>
                        </a:rPr>
                        <a:t>.container-</a:t>
                      </a:r>
                      <a:r>
                        <a:rPr lang="en-IN" dirty="0" err="1">
                          <a:effectLst/>
                        </a:rPr>
                        <a:t>sm</a:t>
                      </a:r>
                      <a:endParaRPr lang="en-IN" dirty="0">
                        <a:effectLst/>
                      </a:endParaRP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540px</a:t>
                      </a:r>
                    </a:p>
                  </a:txBody>
                  <a:tcPr marL="76200" marR="76200" marT="60960" marB="60960"/>
                </a:tc>
                <a:tc>
                  <a:txBody>
                    <a:bodyPr/>
                    <a:lstStyle/>
                    <a:p>
                      <a:pPr fontAlgn="t"/>
                      <a:r>
                        <a:rPr lang="en-IN" dirty="0">
                          <a:effectLst/>
                        </a:rPr>
                        <a:t>720px</a:t>
                      </a:r>
                    </a:p>
                  </a:txBody>
                  <a:tcPr marL="76200" marR="76200" marT="60960" marB="60960"/>
                </a:tc>
                <a:tc>
                  <a:txBody>
                    <a:bodyPr/>
                    <a:lstStyle/>
                    <a:p>
                      <a:pPr fontAlgn="t"/>
                      <a:r>
                        <a:rPr lang="en-IN" dirty="0">
                          <a:effectLst/>
                        </a:rPr>
                        <a:t>960px</a:t>
                      </a:r>
                    </a:p>
                  </a:txBody>
                  <a:tcPr marL="76200" marR="76200" marT="60960" marB="60960"/>
                </a:tc>
                <a:tc>
                  <a:txBody>
                    <a:bodyPr/>
                    <a:lstStyle/>
                    <a:p>
                      <a:pPr fontAlgn="t"/>
                      <a:r>
                        <a:rPr lang="en-IN" dirty="0">
                          <a:effectLst/>
                        </a:rPr>
                        <a:t>1140px</a:t>
                      </a:r>
                    </a:p>
                  </a:txBody>
                  <a:tcPr marL="76200" marR="76200" marT="60960" marB="60960"/>
                </a:tc>
                <a:tc>
                  <a:txBody>
                    <a:bodyPr/>
                    <a:lstStyle/>
                    <a:p>
                      <a:pPr fontAlgn="t"/>
                      <a:r>
                        <a:rPr lang="en-IN" dirty="0">
                          <a:effectLst/>
                        </a:rPr>
                        <a:t>1320px</a:t>
                      </a:r>
                    </a:p>
                  </a:txBody>
                  <a:tcPr marL="76200" marR="76200" marT="60960" marB="60960"/>
                </a:tc>
                <a:extLst>
                  <a:ext uri="{0D108BD9-81ED-4DB2-BD59-A6C34878D82A}">
                    <a16:rowId xmlns:a16="http://schemas.microsoft.com/office/drawing/2014/main" val="2529257988"/>
                  </a:ext>
                </a:extLst>
              </a:tr>
              <a:tr h="370840">
                <a:tc>
                  <a:txBody>
                    <a:bodyPr/>
                    <a:lstStyle/>
                    <a:p>
                      <a:pPr fontAlgn="t"/>
                      <a:r>
                        <a:rPr lang="en-IN" dirty="0">
                          <a:effectLst/>
                        </a:rPr>
                        <a:t>.container-md</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720px</a:t>
                      </a:r>
                    </a:p>
                  </a:txBody>
                  <a:tcPr marL="76200" marR="76200" marT="60960" marB="60960"/>
                </a:tc>
                <a:tc>
                  <a:txBody>
                    <a:bodyPr/>
                    <a:lstStyle/>
                    <a:p>
                      <a:pPr fontAlgn="t"/>
                      <a:r>
                        <a:rPr lang="en-IN" dirty="0">
                          <a:effectLst/>
                        </a:rPr>
                        <a:t>960px</a:t>
                      </a:r>
                    </a:p>
                  </a:txBody>
                  <a:tcPr marL="76200" marR="76200" marT="60960" marB="60960"/>
                </a:tc>
                <a:tc>
                  <a:txBody>
                    <a:bodyPr/>
                    <a:lstStyle/>
                    <a:p>
                      <a:pPr fontAlgn="t"/>
                      <a:r>
                        <a:rPr lang="en-IN" dirty="0">
                          <a:effectLst/>
                        </a:rPr>
                        <a:t>1140px</a:t>
                      </a:r>
                    </a:p>
                  </a:txBody>
                  <a:tcPr marL="76200" marR="76200" marT="60960" marB="60960"/>
                </a:tc>
                <a:tc>
                  <a:txBody>
                    <a:bodyPr/>
                    <a:lstStyle/>
                    <a:p>
                      <a:pPr fontAlgn="t"/>
                      <a:r>
                        <a:rPr lang="en-IN" dirty="0">
                          <a:effectLst/>
                        </a:rPr>
                        <a:t>1320px</a:t>
                      </a:r>
                    </a:p>
                  </a:txBody>
                  <a:tcPr marL="76200" marR="76200" marT="60960" marB="60960"/>
                </a:tc>
                <a:extLst>
                  <a:ext uri="{0D108BD9-81ED-4DB2-BD59-A6C34878D82A}">
                    <a16:rowId xmlns:a16="http://schemas.microsoft.com/office/drawing/2014/main" val="2271902897"/>
                  </a:ext>
                </a:extLst>
              </a:tr>
              <a:tr h="370840">
                <a:tc>
                  <a:txBody>
                    <a:bodyPr/>
                    <a:lstStyle/>
                    <a:p>
                      <a:pPr fontAlgn="t"/>
                      <a:r>
                        <a:rPr lang="en-IN" dirty="0">
                          <a:effectLst/>
                        </a:rPr>
                        <a:t>.container-</a:t>
                      </a:r>
                      <a:r>
                        <a:rPr lang="en-IN" dirty="0" err="1">
                          <a:effectLst/>
                        </a:rPr>
                        <a:t>lg</a:t>
                      </a:r>
                      <a:endParaRPr lang="en-IN" dirty="0">
                        <a:effectLst/>
                      </a:endParaRP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960px</a:t>
                      </a:r>
                    </a:p>
                  </a:txBody>
                  <a:tcPr marL="76200" marR="76200" marT="60960" marB="60960"/>
                </a:tc>
                <a:tc>
                  <a:txBody>
                    <a:bodyPr/>
                    <a:lstStyle/>
                    <a:p>
                      <a:pPr fontAlgn="t"/>
                      <a:r>
                        <a:rPr lang="en-IN" dirty="0">
                          <a:effectLst/>
                        </a:rPr>
                        <a:t>1140px</a:t>
                      </a:r>
                    </a:p>
                  </a:txBody>
                  <a:tcPr marL="76200" marR="76200" marT="60960" marB="60960"/>
                </a:tc>
                <a:tc>
                  <a:txBody>
                    <a:bodyPr/>
                    <a:lstStyle/>
                    <a:p>
                      <a:pPr fontAlgn="t"/>
                      <a:r>
                        <a:rPr lang="en-IN" dirty="0">
                          <a:effectLst/>
                        </a:rPr>
                        <a:t>1320px</a:t>
                      </a:r>
                    </a:p>
                  </a:txBody>
                  <a:tcPr marL="76200" marR="76200" marT="60960" marB="60960"/>
                </a:tc>
                <a:extLst>
                  <a:ext uri="{0D108BD9-81ED-4DB2-BD59-A6C34878D82A}">
                    <a16:rowId xmlns:a16="http://schemas.microsoft.com/office/drawing/2014/main" val="1782151027"/>
                  </a:ext>
                </a:extLst>
              </a:tr>
              <a:tr h="370840">
                <a:tc>
                  <a:txBody>
                    <a:bodyPr/>
                    <a:lstStyle/>
                    <a:p>
                      <a:pPr fontAlgn="t"/>
                      <a:r>
                        <a:rPr lang="en-IN" dirty="0">
                          <a:effectLst/>
                        </a:rPr>
                        <a:t>.container-xl</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a:effectLst/>
                        </a:rPr>
                        <a:t>1140px</a:t>
                      </a:r>
                    </a:p>
                  </a:txBody>
                  <a:tcPr marL="76200" marR="76200" marT="60960" marB="60960"/>
                </a:tc>
                <a:tc>
                  <a:txBody>
                    <a:bodyPr/>
                    <a:lstStyle/>
                    <a:p>
                      <a:pPr fontAlgn="t"/>
                      <a:r>
                        <a:rPr lang="en-IN">
                          <a:effectLst/>
                        </a:rPr>
                        <a:t>1320px</a:t>
                      </a:r>
                    </a:p>
                  </a:txBody>
                  <a:tcPr marL="76200" marR="76200" marT="60960" marB="60960"/>
                </a:tc>
                <a:extLst>
                  <a:ext uri="{0D108BD9-81ED-4DB2-BD59-A6C34878D82A}">
                    <a16:rowId xmlns:a16="http://schemas.microsoft.com/office/drawing/2014/main" val="3509356863"/>
                  </a:ext>
                </a:extLst>
              </a:tr>
              <a:tr h="370840">
                <a:tc>
                  <a:txBody>
                    <a:bodyPr/>
                    <a:lstStyle/>
                    <a:p>
                      <a:pPr fontAlgn="t"/>
                      <a:r>
                        <a:rPr lang="en-IN">
                          <a:effectLst/>
                        </a:rPr>
                        <a:t>.container-xxl</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a:effectLst/>
                        </a:rPr>
                        <a:t>1320px</a:t>
                      </a:r>
                    </a:p>
                  </a:txBody>
                  <a:tcPr marL="76200" marR="76200" marT="60960" marB="60960"/>
                </a:tc>
                <a:extLst>
                  <a:ext uri="{0D108BD9-81ED-4DB2-BD59-A6C34878D82A}">
                    <a16:rowId xmlns:a16="http://schemas.microsoft.com/office/drawing/2014/main" val="1767946029"/>
                  </a:ext>
                </a:extLst>
              </a:tr>
              <a:tr h="370840">
                <a:tc>
                  <a:txBody>
                    <a:bodyPr/>
                    <a:lstStyle/>
                    <a:p>
                      <a:pPr fontAlgn="t"/>
                      <a:r>
                        <a:rPr lang="en-IN">
                          <a:effectLst/>
                        </a:rPr>
                        <a:t>.container-fluid</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tc>
                  <a:txBody>
                    <a:bodyPr/>
                    <a:lstStyle/>
                    <a:p>
                      <a:pPr fontAlgn="t"/>
                      <a:r>
                        <a:rPr lang="en-IN" dirty="0">
                          <a:effectLst/>
                        </a:rPr>
                        <a:t>100%</a:t>
                      </a:r>
                    </a:p>
                  </a:txBody>
                  <a:tcPr marL="76200" marR="76200" marT="60960" marB="60960"/>
                </a:tc>
                <a:extLst>
                  <a:ext uri="{0D108BD9-81ED-4DB2-BD59-A6C34878D82A}">
                    <a16:rowId xmlns:a16="http://schemas.microsoft.com/office/drawing/2014/main" val="4175564596"/>
                  </a:ext>
                </a:extLst>
              </a:tr>
            </a:tbl>
          </a:graphicData>
        </a:graphic>
      </p:graphicFrame>
    </p:spTree>
    <p:extLst>
      <p:ext uri="{BB962C8B-B14F-4D97-AF65-F5344CB8AC3E}">
        <p14:creationId xmlns:p14="http://schemas.microsoft.com/office/powerpoint/2010/main" val="2558518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252549"/>
            <a:ext cx="4746171" cy="3139321"/>
          </a:xfrm>
          <a:prstGeom prst="rect">
            <a:avLst/>
          </a:prstGeom>
          <a:noFill/>
        </p:spPr>
        <p:txBody>
          <a:bodyPr wrap="square" rtlCol="0">
            <a:spAutoFit/>
          </a:bodyPr>
          <a:lstStyle/>
          <a:p>
            <a:pPr algn="just"/>
            <a:r>
              <a:rPr lang="en-US" b="1" dirty="0">
                <a:solidFill>
                  <a:srgbClr val="FF0000"/>
                </a:solidFill>
              </a:rPr>
              <a:t>a. Creating Responsive Fixed-width Containers</a:t>
            </a:r>
          </a:p>
          <a:p>
            <a:pPr algn="just"/>
            <a:r>
              <a:rPr lang="en-US" dirty="0"/>
              <a:t>You can simply use the .container class to create a responsive, fixed-width container. The width of the container will change at different breakpoints or screen sizes, as shown above.</a:t>
            </a:r>
          </a:p>
          <a:p>
            <a:pPr algn="just"/>
            <a:endParaRPr lang="en-US" dirty="0"/>
          </a:p>
          <a:p>
            <a:pPr algn="just"/>
            <a:r>
              <a:rPr lang="en-US" dirty="0" err="1"/>
              <a:t>ExampleTry</a:t>
            </a:r>
            <a:r>
              <a:rPr lang="en-US" dirty="0"/>
              <a:t> this code »</a:t>
            </a:r>
          </a:p>
          <a:p>
            <a:pPr algn="just"/>
            <a:r>
              <a:rPr lang="en-US" dirty="0"/>
              <a:t>&lt;div class="container"&gt;</a:t>
            </a:r>
          </a:p>
          <a:p>
            <a:pPr algn="just"/>
            <a:r>
              <a:rPr lang="en-US" dirty="0"/>
              <a:t>    &lt;h1&gt;This is a heading&lt;/h1&gt;</a:t>
            </a:r>
          </a:p>
          <a:p>
            <a:pPr algn="just"/>
            <a:r>
              <a:rPr lang="en-US" dirty="0"/>
              <a:t>    &lt;p&gt;This is a paragraph of text.&lt;/p&gt;</a:t>
            </a:r>
          </a:p>
          <a:p>
            <a:pPr algn="just"/>
            <a:r>
              <a:rPr lang="en-US" dirty="0"/>
              <a:t>&lt;/div&gt;</a:t>
            </a:r>
            <a:endParaRPr lang="en-IN" dirty="0"/>
          </a:p>
        </p:txBody>
      </p:sp>
      <p:sp>
        <p:nvSpPr>
          <p:cNvPr id="5" name="TextBox 4"/>
          <p:cNvSpPr txBox="1"/>
          <p:nvPr/>
        </p:nvSpPr>
        <p:spPr>
          <a:xfrm>
            <a:off x="5111931" y="252549"/>
            <a:ext cx="6871063" cy="5355312"/>
          </a:xfrm>
          <a:prstGeom prst="rect">
            <a:avLst/>
          </a:prstGeom>
          <a:noFill/>
        </p:spPr>
        <p:txBody>
          <a:bodyPr wrap="square" rtlCol="0">
            <a:spAutoFit/>
          </a:bodyPr>
          <a:lstStyle/>
          <a:p>
            <a:r>
              <a:rPr lang="en-US" dirty="0"/>
              <a:t>&lt;head&gt;</a:t>
            </a:r>
          </a:p>
          <a:p>
            <a:r>
              <a:rPr lang="en-US" dirty="0"/>
              <a:t>&lt;meta charset="utf-8"&gt;</a:t>
            </a:r>
          </a:p>
          <a:p>
            <a:r>
              <a:rPr lang="en-US" dirty="0"/>
              <a:t>&lt;meta name="viewport" content="width=device-width, initial-scale=1"&gt;</a:t>
            </a:r>
          </a:p>
          <a:p>
            <a:r>
              <a:rPr lang="en-US" dirty="0"/>
              <a:t>&lt;title&gt;Bootstrap Responsive Fixed-width Containers&lt;/title&gt;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    &lt;div class="container"&gt;</a:t>
            </a:r>
          </a:p>
          <a:p>
            <a:r>
              <a:rPr lang="en-US" dirty="0"/>
              <a:t>        &lt;h1&gt;This is a heading&lt;/h1&gt;</a:t>
            </a:r>
          </a:p>
          <a:p>
            <a:r>
              <a:rPr lang="en-US" dirty="0"/>
              <a:t>        &lt;p&gt;This is a paragraph of text.&lt;/p&gt;</a:t>
            </a:r>
          </a:p>
          <a:p>
            <a:r>
              <a:rPr lang="en-US" dirty="0"/>
              <a:t>      	    &lt;/div&gt;</a:t>
            </a:r>
          </a:p>
          <a:p>
            <a:r>
              <a:rPr lang="en-US" dirty="0"/>
              <a:t>&lt;/body&gt;</a:t>
            </a:r>
          </a:p>
          <a:p>
            <a:r>
              <a:rPr lang="en-US" dirty="0"/>
              <a:t>&lt;/html&gt;</a:t>
            </a:r>
            <a:endParaRPr lang="en-IN" dirty="0"/>
          </a:p>
        </p:txBody>
      </p:sp>
    </p:spTree>
    <p:extLst>
      <p:ext uri="{BB962C8B-B14F-4D97-AF65-F5344CB8AC3E}">
        <p14:creationId xmlns:p14="http://schemas.microsoft.com/office/powerpoint/2010/main" val="262013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0629" y="278674"/>
            <a:ext cx="3631474" cy="3139321"/>
          </a:xfrm>
          <a:prstGeom prst="rect">
            <a:avLst/>
          </a:prstGeom>
          <a:noFill/>
        </p:spPr>
        <p:txBody>
          <a:bodyPr wrap="square" rtlCol="0">
            <a:spAutoFit/>
          </a:bodyPr>
          <a:lstStyle/>
          <a:p>
            <a:pPr algn="just"/>
            <a:r>
              <a:rPr lang="en-US" b="1" dirty="0">
                <a:solidFill>
                  <a:srgbClr val="FF0000"/>
                </a:solidFill>
              </a:rPr>
              <a:t>2. Creating Fluid Containers</a:t>
            </a:r>
          </a:p>
          <a:p>
            <a:pPr algn="just"/>
            <a:r>
              <a:rPr lang="en-US" dirty="0"/>
              <a:t>You can use the .container-fluid class to create a full width container. The width of the fluid container will always be 100% irrespective of the devices or screen sizes.</a:t>
            </a:r>
          </a:p>
          <a:p>
            <a:pPr algn="just"/>
            <a:endParaRPr lang="en-US" dirty="0"/>
          </a:p>
          <a:p>
            <a:pPr algn="just"/>
            <a:r>
              <a:rPr lang="en-US" dirty="0"/>
              <a:t>&lt;div class="container-fluid"&gt;</a:t>
            </a:r>
          </a:p>
          <a:p>
            <a:pPr algn="just"/>
            <a:r>
              <a:rPr lang="en-US" dirty="0"/>
              <a:t>    &lt;h1&gt;This is a heading&lt;/h1&gt;</a:t>
            </a:r>
          </a:p>
          <a:p>
            <a:pPr algn="just"/>
            <a:r>
              <a:rPr lang="en-US" dirty="0"/>
              <a:t>    &lt;p&gt;This is a paragraph of text.&lt;/p&gt;</a:t>
            </a:r>
          </a:p>
          <a:p>
            <a:pPr algn="just"/>
            <a:r>
              <a:rPr lang="en-US" dirty="0"/>
              <a:t>&lt;/div&gt;</a:t>
            </a:r>
            <a:endParaRPr lang="en-IN" dirty="0"/>
          </a:p>
        </p:txBody>
      </p:sp>
      <p:sp>
        <p:nvSpPr>
          <p:cNvPr id="5" name="TextBox 4"/>
          <p:cNvSpPr txBox="1"/>
          <p:nvPr/>
        </p:nvSpPr>
        <p:spPr>
          <a:xfrm>
            <a:off x="4206240" y="278674"/>
            <a:ext cx="7602583" cy="5632311"/>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Fluid Containers&lt;/title&gt;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    &lt;div class="container-fluid"&gt;</a:t>
            </a:r>
          </a:p>
          <a:p>
            <a:r>
              <a:rPr lang="en-IN" dirty="0"/>
              <a:t>        &lt;h1&gt;This is a heading&lt;/h1&gt;</a:t>
            </a:r>
          </a:p>
          <a:p>
            <a:r>
              <a:rPr lang="en-IN" dirty="0"/>
              <a:t>        &lt;p&gt;This is a paragraph of text.&lt;/p&gt;</a:t>
            </a:r>
          </a:p>
          <a:p>
            <a:r>
              <a:rPr lang="en-IN" dirty="0"/>
              <a:t>    &lt;/div&gt;</a:t>
            </a:r>
          </a:p>
          <a:p>
            <a:r>
              <a:rPr lang="en-IN" dirty="0"/>
              <a:t>&lt;/body&gt;</a:t>
            </a:r>
          </a:p>
          <a:p>
            <a:r>
              <a:rPr lang="en-IN" dirty="0"/>
              <a:t>&lt;/html&gt;</a:t>
            </a:r>
          </a:p>
        </p:txBody>
      </p:sp>
    </p:spTree>
    <p:extLst>
      <p:ext uri="{BB962C8B-B14F-4D97-AF65-F5344CB8AC3E}">
        <p14:creationId xmlns:p14="http://schemas.microsoft.com/office/powerpoint/2010/main" val="320965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ootstrap 5 Tutorial - An Ultimate Guide for Beginners">
            <a:extLst>
              <a:ext uri="{FF2B5EF4-FFF2-40B4-BE49-F238E27FC236}">
                <a16:creationId xmlns:a16="http://schemas.microsoft.com/office/drawing/2014/main" id="{65F12385-D15F-687B-CE2C-2B30A69471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56" y="370114"/>
            <a:ext cx="11244943"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5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383" y="391886"/>
            <a:ext cx="5660571" cy="535531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r>
              <a:rPr lang="en-US" b="1" dirty="0">
                <a:solidFill>
                  <a:srgbClr val="FF0000"/>
                </a:solidFill>
              </a:rPr>
              <a:t>c. Specify Responsive Breakpoints for Containers</a:t>
            </a:r>
          </a:p>
          <a:p>
            <a:pPr algn="just"/>
            <a:r>
              <a:rPr lang="en-US" dirty="0"/>
              <a:t>Since Bootstrap v4.4, you can also create containers that is 100% wide until the specified breakpoint is reached, after which max-width for each of the higher breakpoints will be applied.</a:t>
            </a:r>
          </a:p>
          <a:p>
            <a:pPr algn="just"/>
            <a:endParaRPr lang="en-US" dirty="0"/>
          </a:p>
          <a:p>
            <a:pPr algn="just"/>
            <a:r>
              <a:rPr lang="en-US" dirty="0"/>
              <a:t>For example, .container-xl will be 100% wide until the xl breakpoint is reached (i.e., viewport width ≥ 1200px), after which max-width for xl breakpoint is applied, which is 1140px.</a:t>
            </a:r>
          </a:p>
          <a:p>
            <a:pPr algn="just"/>
            <a:endParaRPr lang="en-US" dirty="0"/>
          </a:p>
          <a:p>
            <a:pPr algn="just"/>
            <a:r>
              <a:rPr lang="en-US" dirty="0"/>
              <a:t>&lt;div class="container-</a:t>
            </a:r>
            <a:r>
              <a:rPr lang="en-US" dirty="0" err="1"/>
              <a:t>sm</a:t>
            </a:r>
            <a:r>
              <a:rPr lang="en-US" dirty="0"/>
              <a:t>"&gt;100% wide until screen size less than 576px&lt;/div&gt;</a:t>
            </a:r>
          </a:p>
          <a:p>
            <a:pPr algn="just"/>
            <a:r>
              <a:rPr lang="en-US" dirty="0"/>
              <a:t>&lt;div class="container-md"&gt;100% wide until screen size less than 768px&lt;/div&gt;</a:t>
            </a:r>
          </a:p>
          <a:p>
            <a:pPr algn="just"/>
            <a:r>
              <a:rPr lang="en-US" dirty="0"/>
              <a:t>&lt;div class="container-</a:t>
            </a:r>
            <a:r>
              <a:rPr lang="en-US" dirty="0" err="1"/>
              <a:t>lg</a:t>
            </a:r>
            <a:r>
              <a:rPr lang="en-US" dirty="0"/>
              <a:t>"&gt;100% wide until screen size less than 992px&lt;/div&gt;</a:t>
            </a:r>
          </a:p>
          <a:p>
            <a:pPr algn="just"/>
            <a:r>
              <a:rPr lang="en-US" dirty="0"/>
              <a:t>&lt;div class="container-xl"&gt;100% wide until screen size less than 1200px&lt;/div&gt;</a:t>
            </a:r>
            <a:endParaRPr lang="en-IN" dirty="0"/>
          </a:p>
        </p:txBody>
      </p:sp>
      <p:sp>
        <p:nvSpPr>
          <p:cNvPr id="5" name="TextBox 4"/>
          <p:cNvSpPr txBox="1"/>
          <p:nvPr/>
        </p:nvSpPr>
        <p:spPr>
          <a:xfrm>
            <a:off x="5947954" y="130628"/>
            <a:ext cx="6139543" cy="729430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&lt;title&gt;Bootstrap Containers with Responsive Breakpoints&lt;/title&gt;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    &lt;div class="container-</a:t>
            </a:r>
            <a:r>
              <a:rPr lang="en-US" dirty="0" err="1"/>
              <a:t>sm</a:t>
            </a:r>
            <a:r>
              <a:rPr lang="en-US" dirty="0"/>
              <a:t> border py-3 my-3"&gt;100% wide until screen size less than 576px&lt;/div&gt;</a:t>
            </a:r>
          </a:p>
          <a:p>
            <a:r>
              <a:rPr lang="en-US" dirty="0"/>
              <a:t>    &lt;div class="container-md border py-3 my-3"&gt;100% wide until screen size less than 768px&lt;/div&gt;</a:t>
            </a:r>
          </a:p>
          <a:p>
            <a:r>
              <a:rPr lang="en-US" dirty="0"/>
              <a:t>    &lt;div class="container-</a:t>
            </a:r>
            <a:r>
              <a:rPr lang="en-US" dirty="0" err="1"/>
              <a:t>lg</a:t>
            </a:r>
            <a:r>
              <a:rPr lang="en-US" dirty="0"/>
              <a:t> border py-3 my-3"&gt;100% wide until screen size less than 992px&lt;/div&gt;</a:t>
            </a:r>
          </a:p>
          <a:p>
            <a:r>
              <a:rPr lang="en-US" dirty="0"/>
              <a:t>    &lt;div class="container-xl border py-3 my-3"&gt;100% wide until screen size less than 1200px&lt;/div&gt;</a:t>
            </a:r>
          </a:p>
          <a:p>
            <a:r>
              <a:rPr lang="en-US" dirty="0"/>
              <a:t>&lt;/body&gt;</a:t>
            </a:r>
          </a:p>
          <a:p>
            <a:r>
              <a:rPr lang="en-US" dirty="0"/>
              <a:t>&lt;/html&gt;</a:t>
            </a:r>
            <a:endParaRPr lang="en-IN" dirty="0"/>
          </a:p>
        </p:txBody>
      </p:sp>
    </p:spTree>
    <p:extLst>
      <p:ext uri="{BB962C8B-B14F-4D97-AF65-F5344CB8AC3E}">
        <p14:creationId xmlns:p14="http://schemas.microsoft.com/office/powerpoint/2010/main" val="423477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344214-26E2-A5AE-C6EC-1076703B4E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3100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4137" y="209006"/>
            <a:ext cx="3605349" cy="3416320"/>
          </a:xfrm>
          <a:prstGeom prst="rect">
            <a:avLst/>
          </a:prstGeom>
          <a:noFill/>
        </p:spPr>
        <p:txBody>
          <a:bodyPr wrap="square" rtlCol="0">
            <a:spAutoFit/>
          </a:bodyPr>
          <a:lstStyle/>
          <a:p>
            <a:pPr algn="just"/>
            <a:r>
              <a:rPr lang="en-US" b="1" dirty="0">
                <a:solidFill>
                  <a:srgbClr val="FF0000"/>
                </a:solidFill>
              </a:rPr>
              <a:t>4. Adding Background and Borders to Containers</a:t>
            </a:r>
          </a:p>
          <a:p>
            <a:pPr algn="just"/>
            <a:r>
              <a:rPr lang="en-US" dirty="0"/>
              <a:t>By default, container doesn't have any background-color or border. But if you need you can apply your own styles, or simply use the Bootstrap background-color and border utility classes to add background-color or border on them, as shown in the following example.</a:t>
            </a:r>
          </a:p>
          <a:p>
            <a:pPr algn="just"/>
            <a:endParaRPr lang="en-US" dirty="0"/>
          </a:p>
          <a:p>
            <a:pPr algn="just"/>
            <a:endParaRPr lang="en-IN" dirty="0"/>
          </a:p>
        </p:txBody>
      </p:sp>
      <p:sp>
        <p:nvSpPr>
          <p:cNvPr id="6" name="TextBox 5"/>
          <p:cNvSpPr txBox="1"/>
          <p:nvPr/>
        </p:nvSpPr>
        <p:spPr>
          <a:xfrm>
            <a:off x="3927567" y="60960"/>
            <a:ext cx="8046720" cy="8956298"/>
          </a:xfrm>
          <a:prstGeom prst="rect">
            <a:avLst/>
          </a:prstGeom>
          <a:noFill/>
        </p:spPr>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&lt;title&gt;Set Background and Borders to Bootstrap Containers&lt;/title&gt;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    &lt;!-- Container with dark background and white text color --&gt;</a:t>
            </a:r>
          </a:p>
          <a:p>
            <a:r>
              <a:rPr lang="en-US" dirty="0"/>
              <a:t>    &lt;div class="container </a:t>
            </a:r>
            <a:r>
              <a:rPr lang="en-US" dirty="0" err="1"/>
              <a:t>bg</a:t>
            </a:r>
            <a:r>
              <a:rPr lang="en-US" dirty="0"/>
              <a:t>-dark text-white border py-3 my-3"&gt;</a:t>
            </a:r>
          </a:p>
          <a:p>
            <a:r>
              <a:rPr lang="en-US" dirty="0"/>
              <a:t>        &lt;h1&gt;This is a heading&lt;/h1&gt;</a:t>
            </a:r>
          </a:p>
          <a:p>
            <a:r>
              <a:rPr lang="en-US" dirty="0"/>
              <a:t>        &lt;p&gt;This is a paragraph of text.&lt;/p&gt;</a:t>
            </a:r>
          </a:p>
          <a:p>
            <a:r>
              <a:rPr lang="en-US" dirty="0"/>
              <a:t>    &lt;/div&gt;</a:t>
            </a:r>
          </a:p>
          <a:p>
            <a:r>
              <a:rPr lang="en-US" dirty="0"/>
              <a:t>&lt;!-- Container with light background --&gt;</a:t>
            </a:r>
          </a:p>
          <a:p>
            <a:r>
              <a:rPr lang="en-US" dirty="0"/>
              <a:t>    &lt;div class="container </a:t>
            </a:r>
            <a:r>
              <a:rPr lang="en-US" dirty="0" err="1"/>
              <a:t>bg</a:t>
            </a:r>
            <a:r>
              <a:rPr lang="en-US" dirty="0"/>
              <a:t>-light py-3 my-3"&gt;</a:t>
            </a:r>
          </a:p>
          <a:p>
            <a:r>
              <a:rPr lang="en-US" dirty="0"/>
              <a:t>        &lt;h1&gt;This is a heading&lt;/h1&gt;</a:t>
            </a:r>
          </a:p>
          <a:p>
            <a:r>
              <a:rPr lang="en-US" dirty="0"/>
              <a:t>        &lt;p&gt;This is a paragraph of text.&lt;/p&gt;</a:t>
            </a:r>
          </a:p>
          <a:p>
            <a:r>
              <a:rPr lang="en-US" dirty="0"/>
              <a:t>    &lt;/div&gt;</a:t>
            </a:r>
          </a:p>
          <a:p>
            <a:endParaRPr lang="en-US" dirty="0"/>
          </a:p>
          <a:p>
            <a:r>
              <a:rPr lang="en-US" dirty="0"/>
              <a:t>    &lt;!-- Container with border --&gt;</a:t>
            </a:r>
          </a:p>
          <a:p>
            <a:r>
              <a:rPr lang="en-US" dirty="0"/>
              <a:t>    &lt;div class="container border py-3 my-3"&gt;</a:t>
            </a:r>
          </a:p>
          <a:p>
            <a:r>
              <a:rPr lang="en-US" dirty="0"/>
              <a:t>        &lt;h1&gt;This is a heading&lt;/h1&gt;</a:t>
            </a:r>
          </a:p>
          <a:p>
            <a:r>
              <a:rPr lang="en-US" dirty="0"/>
              <a:t>        &lt;p&gt;This is a paragraph of text.&lt;/p&gt;</a:t>
            </a:r>
          </a:p>
          <a:p>
            <a:r>
              <a:rPr lang="en-US" dirty="0"/>
              <a:t>    &lt;/div&gt;</a:t>
            </a:r>
          </a:p>
          <a:p>
            <a:r>
              <a:rPr lang="en-US" dirty="0"/>
              <a:t>&lt;/body&gt;</a:t>
            </a:r>
          </a:p>
          <a:p>
            <a:r>
              <a:rPr lang="en-US" dirty="0"/>
              <a:t>&lt;/html&gt;</a:t>
            </a:r>
            <a:endParaRPr lang="en-IN" dirty="0"/>
          </a:p>
        </p:txBody>
      </p:sp>
    </p:spTree>
    <p:extLst>
      <p:ext uri="{BB962C8B-B14F-4D97-AF65-F5344CB8AC3E}">
        <p14:creationId xmlns:p14="http://schemas.microsoft.com/office/powerpoint/2010/main" val="2643863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383" y="426720"/>
            <a:ext cx="4493623" cy="2585323"/>
          </a:xfrm>
          <a:prstGeom prst="rect">
            <a:avLst/>
          </a:prstGeom>
          <a:noFill/>
        </p:spPr>
        <p:txBody>
          <a:bodyPr wrap="square" rtlCol="0">
            <a:spAutoFit/>
          </a:bodyPr>
          <a:lstStyle/>
          <a:p>
            <a:pPr algn="just" fontAlgn="base"/>
            <a:r>
              <a:rPr lang="en-US" b="1" dirty="0">
                <a:solidFill>
                  <a:srgbClr val="FF0000"/>
                </a:solidFill>
              </a:rPr>
              <a:t>d. Applying Paddings and Margins to Containers</a:t>
            </a:r>
          </a:p>
          <a:p>
            <a:pPr algn="just" fontAlgn="base"/>
            <a:r>
              <a:rPr lang="en-US" dirty="0"/>
              <a:t>By default, containers have padding of 12px on the left and right sides, and no padding on the top and bottom sides. To apply extra padding and margins you can use the </a:t>
            </a:r>
            <a:r>
              <a:rPr lang="en-US" dirty="0">
                <a:hlinkClick r:id="rId2"/>
              </a:rPr>
              <a:t>spacing utility classes</a:t>
            </a:r>
            <a:r>
              <a:rPr lang="en-US" dirty="0"/>
              <a:t>.</a:t>
            </a:r>
          </a:p>
          <a:p>
            <a:pPr algn="just"/>
            <a:br>
              <a:rPr lang="en-US" dirty="0"/>
            </a:br>
            <a:endParaRPr lang="en-IN" dirty="0"/>
          </a:p>
        </p:txBody>
      </p:sp>
      <p:sp>
        <p:nvSpPr>
          <p:cNvPr id="5" name="TextBox 4"/>
          <p:cNvSpPr txBox="1"/>
          <p:nvPr/>
        </p:nvSpPr>
        <p:spPr>
          <a:xfrm>
            <a:off x="4998719" y="426720"/>
            <a:ext cx="6905898" cy="5909310"/>
          </a:xfrm>
          <a:prstGeom prst="rect">
            <a:avLst/>
          </a:prstGeom>
          <a:noFill/>
        </p:spPr>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&lt;title&gt;Set Paddings and Margins to Bootstrap Containers&lt;/title&gt;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    &lt;!-- Container with border, extra paddings and margins --&gt;</a:t>
            </a:r>
          </a:p>
          <a:p>
            <a:r>
              <a:rPr lang="en-US" dirty="0"/>
              <a:t>    &lt;div class="container border py-3 my-3"&gt;</a:t>
            </a:r>
          </a:p>
          <a:p>
            <a:r>
              <a:rPr lang="en-US" dirty="0"/>
              <a:t>        &lt;h1&gt;This is a heading&lt;/h1&gt;</a:t>
            </a:r>
          </a:p>
          <a:p>
            <a:r>
              <a:rPr lang="en-US" dirty="0"/>
              <a:t>        &lt;p&gt;This is a paragraph of text.&lt;/p&gt;</a:t>
            </a:r>
          </a:p>
          <a:p>
            <a:r>
              <a:rPr lang="en-US" dirty="0"/>
              <a:t>    &lt;/div&gt;</a:t>
            </a:r>
          </a:p>
          <a:p>
            <a:r>
              <a:rPr lang="en-US" dirty="0"/>
              <a:t>&lt;/body&gt;</a:t>
            </a:r>
          </a:p>
          <a:p>
            <a:r>
              <a:rPr lang="en-US" dirty="0"/>
              <a:t>&lt;/html&gt;</a:t>
            </a:r>
            <a:endParaRPr lang="en-IN" dirty="0"/>
          </a:p>
        </p:txBody>
      </p:sp>
      <p:sp>
        <p:nvSpPr>
          <p:cNvPr id="6" name="TextBox 5"/>
          <p:cNvSpPr txBox="1"/>
          <p:nvPr/>
        </p:nvSpPr>
        <p:spPr>
          <a:xfrm>
            <a:off x="287383" y="4615543"/>
            <a:ext cx="4380411" cy="1754326"/>
          </a:xfrm>
          <a:prstGeom prst="rect">
            <a:avLst/>
          </a:prstGeom>
          <a:noFill/>
        </p:spPr>
        <p:txBody>
          <a:bodyPr wrap="square" rtlCol="0">
            <a:spAutoFit/>
          </a:bodyPr>
          <a:lstStyle/>
          <a:p>
            <a:pPr algn="just"/>
            <a:r>
              <a:rPr lang="en-US" b="1" dirty="0">
                <a:solidFill>
                  <a:srgbClr val="FF0000"/>
                </a:solidFill>
              </a:rPr>
              <a:t>Tip: </a:t>
            </a:r>
            <a:r>
              <a:rPr lang="en-US" dirty="0"/>
              <a:t>Avoid setting left and right margin on fixed and responsive containers, because the value auto is applied automatically to margin-left and margin-right property by the Bootstrap at certain breakpoints to align the container horizontally center.</a:t>
            </a:r>
            <a:endParaRPr lang="en-IN" dirty="0"/>
          </a:p>
        </p:txBody>
      </p:sp>
    </p:spTree>
    <p:extLst>
      <p:ext uri="{BB962C8B-B14F-4D97-AF65-F5344CB8AC3E}">
        <p14:creationId xmlns:p14="http://schemas.microsoft.com/office/powerpoint/2010/main" val="343153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4C393-1D97-F037-9C54-99D86C48B4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967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Bootstrap Typography</a:t>
            </a:r>
            <a:endParaRPr lang="en-IN" dirty="0"/>
          </a:p>
        </p:txBody>
      </p:sp>
      <p:sp>
        <p:nvSpPr>
          <p:cNvPr id="3" name="Content Placeholder 2"/>
          <p:cNvSpPr>
            <a:spLocks noGrp="1"/>
          </p:cNvSpPr>
          <p:nvPr>
            <p:ph idx="1"/>
          </p:nvPr>
        </p:nvSpPr>
        <p:spPr>
          <a:xfrm>
            <a:off x="838200" y="1825625"/>
            <a:ext cx="4526280" cy="4351338"/>
          </a:xfrm>
        </p:spPr>
        <p:txBody>
          <a:bodyPr>
            <a:normAutofit fontScale="92500"/>
          </a:bodyPr>
          <a:lstStyle/>
          <a:p>
            <a:pPr marL="514350" indent="-514350" algn="just">
              <a:buAutoNum type="arabicPeriod"/>
            </a:pPr>
            <a:r>
              <a:rPr lang="en-US" b="1" dirty="0">
                <a:solidFill>
                  <a:srgbClr val="FF0000"/>
                </a:solidFill>
              </a:rPr>
              <a:t>Working with Headings</a:t>
            </a:r>
          </a:p>
          <a:p>
            <a:pPr marL="0" indent="0" algn="just">
              <a:buNone/>
            </a:pPr>
            <a:endParaRPr lang="en-US" b="1" dirty="0">
              <a:solidFill>
                <a:srgbClr val="FF0000"/>
              </a:solidFill>
            </a:endParaRPr>
          </a:p>
          <a:p>
            <a:pPr marL="0" indent="0" algn="just">
              <a:buNone/>
            </a:pPr>
            <a:r>
              <a:rPr lang="en-US" dirty="0"/>
              <a:t>You can define all HTML headings, &lt;h1&gt; through &lt;h6&gt; — In the same way you define in simple HTML document. You can also utilize the heading classes .h1 through .h6 on other elements, if you want to apply the style on element's text same as headings.</a:t>
            </a:r>
          </a:p>
          <a:p>
            <a:pPr marL="0" indent="0" algn="just">
              <a:buNone/>
            </a:pPr>
            <a:endParaRPr lang="en-IN" dirty="0"/>
          </a:p>
        </p:txBody>
      </p:sp>
      <p:sp>
        <p:nvSpPr>
          <p:cNvPr id="4" name="TextBox 3"/>
          <p:cNvSpPr txBox="1"/>
          <p:nvPr/>
        </p:nvSpPr>
        <p:spPr>
          <a:xfrm>
            <a:off x="5734594" y="1369804"/>
            <a:ext cx="6226629" cy="5262979"/>
          </a:xfrm>
          <a:prstGeom prst="rect">
            <a:avLst/>
          </a:prstGeom>
          <a:noFill/>
        </p:spPr>
        <p:txBody>
          <a:bodyPr wrap="square" rtlCol="0">
            <a:spAutoFit/>
          </a:bodyPr>
          <a:lstStyle/>
          <a:p>
            <a:r>
              <a:rPr lang="en-IN" sz="1400" dirty="0"/>
              <a:t>&lt;!DOCTYPE html&gt;</a:t>
            </a:r>
          </a:p>
          <a:p>
            <a:r>
              <a:rPr lang="en-IN" sz="1400" dirty="0"/>
              <a:t>&lt;html </a:t>
            </a:r>
            <a:r>
              <a:rPr lang="en-IN" sz="1400" dirty="0" err="1"/>
              <a:t>lang</a:t>
            </a:r>
            <a:r>
              <a:rPr lang="en-IN" sz="1400" dirty="0"/>
              <a:t>="</a:t>
            </a:r>
            <a:r>
              <a:rPr lang="en-IN" sz="1400" dirty="0" err="1"/>
              <a:t>en</a:t>
            </a:r>
            <a:r>
              <a:rPr lang="en-IN" sz="1400" dirty="0"/>
              <a:t>"&gt;</a:t>
            </a:r>
          </a:p>
          <a:p>
            <a:r>
              <a:rPr lang="en-IN" sz="1400" dirty="0"/>
              <a:t>&lt;head&gt;</a:t>
            </a:r>
          </a:p>
          <a:p>
            <a:r>
              <a:rPr lang="en-IN" sz="1400" dirty="0"/>
              <a:t>&lt;meta charset="utf-8"&gt;</a:t>
            </a:r>
          </a:p>
          <a:p>
            <a:r>
              <a:rPr lang="en-IN" sz="1400" dirty="0"/>
              <a:t>&lt;meta name="viewport" content="width=device-width, initial-scale=1"&gt;</a:t>
            </a:r>
          </a:p>
          <a:p>
            <a:r>
              <a:rPr lang="en-IN" sz="1400" dirty="0"/>
              <a:t>&lt;title&gt;Bootstrap Headings&lt;/title&gt;</a:t>
            </a:r>
          </a:p>
          <a:p>
            <a:r>
              <a:rPr lang="en-IN" sz="1400" dirty="0"/>
              <a:t>&lt;link </a:t>
            </a:r>
            <a:r>
              <a:rPr lang="en-IN" sz="1400" dirty="0" err="1"/>
              <a:t>href</a:t>
            </a:r>
            <a:r>
              <a:rPr lang="en-IN" sz="1400" dirty="0"/>
              <a:t>="https://cdn.jsdelivr.net/</a:t>
            </a:r>
            <a:r>
              <a:rPr lang="en-IN" sz="1400" dirty="0" err="1"/>
              <a:t>npm</a:t>
            </a:r>
            <a:r>
              <a:rPr lang="en-IN" sz="1400" dirty="0"/>
              <a:t>/bootstrap@5.0.2/</a:t>
            </a:r>
            <a:r>
              <a:rPr lang="en-IN" sz="1400" dirty="0" err="1"/>
              <a:t>dist</a:t>
            </a:r>
            <a:r>
              <a:rPr lang="en-IN" sz="1400" dirty="0"/>
              <a:t>/</a:t>
            </a:r>
            <a:r>
              <a:rPr lang="en-IN" sz="1400" dirty="0" err="1"/>
              <a:t>css</a:t>
            </a:r>
            <a:r>
              <a:rPr lang="en-IN" sz="1400" dirty="0"/>
              <a:t>/bootstrap.min.css" </a:t>
            </a:r>
            <a:r>
              <a:rPr lang="en-IN" sz="1400" dirty="0" err="1"/>
              <a:t>rel</a:t>
            </a:r>
            <a:r>
              <a:rPr lang="en-IN" sz="1400" dirty="0"/>
              <a:t>="stylesheet"&gt;</a:t>
            </a:r>
          </a:p>
          <a:p>
            <a:r>
              <a:rPr lang="en-IN" sz="1400" dirty="0"/>
              <a:t>&lt;script </a:t>
            </a:r>
            <a:r>
              <a:rPr lang="en-IN" sz="1400" dirty="0" err="1"/>
              <a:t>src</a:t>
            </a:r>
            <a:r>
              <a:rPr lang="en-IN" sz="1400" dirty="0"/>
              <a:t>="https://cdn.jsdelivr.net/</a:t>
            </a:r>
            <a:r>
              <a:rPr lang="en-IN" sz="1400" dirty="0" err="1"/>
              <a:t>npm</a:t>
            </a:r>
            <a:r>
              <a:rPr lang="en-IN" sz="1400" dirty="0"/>
              <a:t>/bootstrap@5.0.2/</a:t>
            </a:r>
            <a:r>
              <a:rPr lang="en-IN" sz="1400" dirty="0" err="1"/>
              <a:t>dist</a:t>
            </a:r>
            <a:r>
              <a:rPr lang="en-IN" sz="1400" dirty="0"/>
              <a:t>/</a:t>
            </a:r>
            <a:r>
              <a:rPr lang="en-IN" sz="1400" dirty="0" err="1"/>
              <a:t>js</a:t>
            </a:r>
            <a:r>
              <a:rPr lang="en-IN" sz="1400" dirty="0"/>
              <a:t>/bootstrap.bundle.min.js"&gt;&lt;/script&gt;</a:t>
            </a:r>
          </a:p>
          <a:p>
            <a:r>
              <a:rPr lang="en-IN" sz="1400" dirty="0"/>
              <a:t>&lt;/head&gt;</a:t>
            </a:r>
          </a:p>
          <a:p>
            <a:r>
              <a:rPr lang="en-IN" sz="1400" dirty="0"/>
              <a:t>&lt;body&gt;</a:t>
            </a:r>
          </a:p>
          <a:p>
            <a:r>
              <a:rPr lang="en-IN" sz="1400" dirty="0"/>
              <a:t>&lt;div class="m-4"&gt;</a:t>
            </a:r>
          </a:p>
          <a:p>
            <a:r>
              <a:rPr lang="en-IN" sz="1400" dirty="0"/>
              <a:t>    &lt;h1&gt;h1. Bootstrap heading&lt;/h1&gt;</a:t>
            </a:r>
          </a:p>
          <a:p>
            <a:r>
              <a:rPr lang="en-IN" sz="1400" dirty="0"/>
              <a:t>    &lt;h2&gt;h2. Bootstrap heading&lt;/h2&gt;</a:t>
            </a:r>
          </a:p>
          <a:p>
            <a:r>
              <a:rPr lang="en-IN" sz="1400" dirty="0"/>
              <a:t>    &lt;h3&gt;h3. Bootstrap heading&lt;/h3&gt;</a:t>
            </a:r>
          </a:p>
          <a:p>
            <a:r>
              <a:rPr lang="en-IN" sz="1400" dirty="0"/>
              <a:t>    &lt;h4&gt;h4. Bootstrap heading&lt;/h4&gt;</a:t>
            </a:r>
          </a:p>
          <a:p>
            <a:r>
              <a:rPr lang="en-IN" sz="1400" dirty="0"/>
              <a:t>    &lt;h5&gt;h5. Bootstrap heading&lt;/h5&gt;</a:t>
            </a:r>
          </a:p>
          <a:p>
            <a:r>
              <a:rPr lang="en-IN" sz="1400" dirty="0"/>
              <a:t>    &lt;h6&gt;h6. Bootstrap heading&lt;/h6&gt;</a:t>
            </a:r>
          </a:p>
          <a:p>
            <a:r>
              <a:rPr lang="en-IN" sz="1400" dirty="0"/>
              <a:t>&lt;/div&gt;</a:t>
            </a:r>
          </a:p>
          <a:p>
            <a:r>
              <a:rPr lang="en-IN" sz="1400" dirty="0"/>
              <a:t>&lt;/body&gt;</a:t>
            </a:r>
          </a:p>
          <a:p>
            <a:r>
              <a:rPr lang="en-IN" sz="1400" dirty="0"/>
              <a:t>&lt;/html&gt;</a:t>
            </a:r>
          </a:p>
        </p:txBody>
      </p:sp>
    </p:spTree>
    <p:extLst>
      <p:ext uri="{BB962C8B-B14F-4D97-AF65-F5344CB8AC3E}">
        <p14:creationId xmlns:p14="http://schemas.microsoft.com/office/powerpoint/2010/main" val="316235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4251" y="156754"/>
            <a:ext cx="6949440" cy="6186309"/>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Headings with Secondary Text&lt;/title&gt;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&lt;h2&gt;</a:t>
            </a:r>
          </a:p>
          <a:p>
            <a:r>
              <a:rPr lang="en-IN" dirty="0"/>
              <a:t>        Fancy display heading</a:t>
            </a:r>
          </a:p>
          <a:p>
            <a:r>
              <a:rPr lang="en-IN" dirty="0"/>
              <a:t>        &lt;small class="text-muted"&gt;With faded secondary text&lt;/small&gt;</a:t>
            </a:r>
          </a:p>
          <a:p>
            <a:r>
              <a:rPr lang="en-IN" dirty="0"/>
              <a:t>    &lt;/h2&gt;</a:t>
            </a:r>
          </a:p>
          <a:p>
            <a:r>
              <a:rPr lang="en-IN" dirty="0"/>
              <a:t>&lt;/div&gt;</a:t>
            </a:r>
          </a:p>
          <a:p>
            <a:r>
              <a:rPr lang="en-IN" dirty="0"/>
              <a:t>&lt;/body&gt;</a:t>
            </a:r>
          </a:p>
          <a:p>
            <a:r>
              <a:rPr lang="en-IN" dirty="0"/>
              <a:t>&lt;/html&gt;</a:t>
            </a:r>
          </a:p>
        </p:txBody>
      </p:sp>
      <p:sp>
        <p:nvSpPr>
          <p:cNvPr id="5" name="TextBox 4"/>
          <p:cNvSpPr txBox="1"/>
          <p:nvPr/>
        </p:nvSpPr>
        <p:spPr>
          <a:xfrm>
            <a:off x="252549" y="661851"/>
            <a:ext cx="4014651" cy="1754326"/>
          </a:xfrm>
          <a:prstGeom prst="rect">
            <a:avLst/>
          </a:prstGeom>
          <a:noFill/>
        </p:spPr>
        <p:txBody>
          <a:bodyPr wrap="square" rtlCol="0">
            <a:spAutoFit/>
          </a:bodyPr>
          <a:lstStyle/>
          <a:p>
            <a:r>
              <a:rPr lang="en-US" b="1" dirty="0">
                <a:solidFill>
                  <a:srgbClr val="FF0000"/>
                </a:solidFill>
              </a:rPr>
              <a:t>2. Customizing Headings</a:t>
            </a:r>
          </a:p>
          <a:p>
            <a:r>
              <a:rPr lang="en-US" dirty="0"/>
              <a:t>Additionally, you can use the &lt;small&gt; tag with .text-muted class to display the secondary text of any heading in a smaller and lighter variation. Here's an example:</a:t>
            </a:r>
            <a:endParaRPr lang="en-IN" dirty="0"/>
          </a:p>
        </p:txBody>
      </p:sp>
    </p:spTree>
    <p:extLst>
      <p:ext uri="{BB962C8B-B14F-4D97-AF65-F5344CB8AC3E}">
        <p14:creationId xmlns:p14="http://schemas.microsoft.com/office/powerpoint/2010/main" val="146464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35429"/>
            <a:ext cx="5590903" cy="2031325"/>
          </a:xfrm>
          <a:prstGeom prst="rect">
            <a:avLst/>
          </a:prstGeom>
          <a:noFill/>
        </p:spPr>
        <p:txBody>
          <a:bodyPr wrap="square" rtlCol="0">
            <a:spAutoFit/>
          </a:bodyPr>
          <a:lstStyle/>
          <a:p>
            <a:r>
              <a:rPr lang="en-US" b="1" dirty="0">
                <a:solidFill>
                  <a:srgbClr val="FF0000"/>
                </a:solidFill>
              </a:rPr>
              <a:t>3. Display Headings</a:t>
            </a:r>
          </a:p>
          <a:p>
            <a:r>
              <a:rPr lang="en-US" dirty="0"/>
              <a:t>Bootstrap also provides display headings that can be used when you need a heading to stand out. Display headings are displayed in larger font-size but lighter font-weight.</a:t>
            </a:r>
          </a:p>
          <a:p>
            <a:endParaRPr lang="en-US" dirty="0"/>
          </a:p>
          <a:p>
            <a:r>
              <a:rPr lang="en-US" dirty="0"/>
              <a:t>Six different display headings are available. Here's is an example:</a:t>
            </a:r>
            <a:endParaRPr lang="en-IN" dirty="0"/>
          </a:p>
        </p:txBody>
      </p:sp>
      <p:sp>
        <p:nvSpPr>
          <p:cNvPr id="5" name="TextBox 4"/>
          <p:cNvSpPr txBox="1"/>
          <p:nvPr/>
        </p:nvSpPr>
        <p:spPr>
          <a:xfrm>
            <a:off x="5590903" y="156754"/>
            <a:ext cx="6191794" cy="7017306"/>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Display Headings&lt;/title&gt;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&lt;h1 class="display-1"&gt;Display Heading 1&lt;/h1&gt;</a:t>
            </a:r>
          </a:p>
          <a:p>
            <a:r>
              <a:rPr lang="en-IN" dirty="0"/>
              <a:t>    &lt;h1 class="display-2"&gt;Display Heading 2&lt;/h1&gt;</a:t>
            </a:r>
          </a:p>
          <a:p>
            <a:r>
              <a:rPr lang="en-IN" dirty="0"/>
              <a:t>    &lt;h1 class="display-3"&gt;Display Heading 3&lt;/h1&gt;</a:t>
            </a:r>
          </a:p>
          <a:p>
            <a:r>
              <a:rPr lang="en-IN" dirty="0"/>
              <a:t>    &lt;h1 class="display-4"&gt;Display Heading 4&lt;/h1&gt;</a:t>
            </a:r>
          </a:p>
          <a:p>
            <a:r>
              <a:rPr lang="en-IN" dirty="0"/>
              <a:t>    &lt;h1 class="display-5"&gt;Display Heading 5&lt;/h1&gt;</a:t>
            </a:r>
          </a:p>
          <a:p>
            <a:r>
              <a:rPr lang="en-IN" dirty="0"/>
              <a:t>    &lt;h1 class="display-6"&gt;Display Heading 6&lt;/h1&gt;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2898839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549" y="330926"/>
            <a:ext cx="5233851" cy="2862322"/>
          </a:xfrm>
          <a:prstGeom prst="rect">
            <a:avLst/>
          </a:prstGeom>
          <a:noFill/>
        </p:spPr>
        <p:txBody>
          <a:bodyPr wrap="square" rtlCol="0">
            <a:spAutoFit/>
          </a:bodyPr>
          <a:lstStyle/>
          <a:p>
            <a:pPr algn="just"/>
            <a:r>
              <a:rPr lang="en-US" b="1" dirty="0">
                <a:solidFill>
                  <a:srgbClr val="FF0000"/>
                </a:solidFill>
              </a:rPr>
              <a:t>2. Working with Paragraphs</a:t>
            </a:r>
          </a:p>
          <a:p>
            <a:pPr algn="just"/>
            <a:r>
              <a:rPr lang="en-US" dirty="0"/>
              <a:t>Bootstrap's global default font-size is 1rem (typically 16px), with a line-height of 1.5 (typically 24px), which is applied to the &lt;body&gt; element as well as all the paragraphs i.e. the &lt;p&gt; elements. In addition to that margin-bottom of 1rem is also applied to all the paragraphs.</a:t>
            </a:r>
          </a:p>
          <a:p>
            <a:pPr algn="just"/>
            <a:endParaRPr lang="en-US" dirty="0"/>
          </a:p>
          <a:p>
            <a:pPr algn="just"/>
            <a:r>
              <a:rPr lang="en-US" dirty="0"/>
              <a:t>You can also make a paragraph stand out by adding the class .lead on it.</a:t>
            </a:r>
            <a:endParaRPr lang="en-IN" dirty="0"/>
          </a:p>
        </p:txBody>
      </p:sp>
      <p:sp>
        <p:nvSpPr>
          <p:cNvPr id="5" name="TextBox 4"/>
          <p:cNvSpPr txBox="1"/>
          <p:nvPr/>
        </p:nvSpPr>
        <p:spPr>
          <a:xfrm>
            <a:off x="5564777" y="243840"/>
            <a:ext cx="6453052" cy="6200503"/>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Paragraphs Styling&lt;/title&gt;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&lt;p&gt;This is how a normal paragraph looks like in Bootstrap.&lt;/p&gt;</a:t>
            </a:r>
          </a:p>
          <a:p>
            <a:r>
              <a:rPr lang="en-IN" dirty="0"/>
              <a:t>    &lt;p class="lead"&gt;This is how a paragraph stands out in Bootstrap.&lt;/p&gt;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1851309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8971" y="426720"/>
            <a:ext cx="4868092" cy="923330"/>
          </a:xfrm>
          <a:prstGeom prst="rect">
            <a:avLst/>
          </a:prstGeom>
          <a:noFill/>
        </p:spPr>
        <p:txBody>
          <a:bodyPr wrap="square" rtlCol="0">
            <a:spAutoFit/>
          </a:bodyPr>
          <a:lstStyle/>
          <a:p>
            <a:r>
              <a:rPr lang="en-US" b="1" dirty="0">
                <a:solidFill>
                  <a:srgbClr val="FF0000"/>
                </a:solidFill>
              </a:rPr>
              <a:t>3. Text Alignment</a:t>
            </a:r>
          </a:p>
          <a:p>
            <a:r>
              <a:rPr lang="en-US" dirty="0"/>
              <a:t>You can easily align text to left, right, and center using the text alignment classes.</a:t>
            </a:r>
            <a:endParaRPr lang="en-IN" dirty="0"/>
          </a:p>
        </p:txBody>
      </p:sp>
      <p:sp>
        <p:nvSpPr>
          <p:cNvPr id="5" name="TextBox 4"/>
          <p:cNvSpPr txBox="1"/>
          <p:nvPr/>
        </p:nvSpPr>
        <p:spPr>
          <a:xfrm>
            <a:off x="5103223" y="487680"/>
            <a:ext cx="6888480" cy="6186309"/>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Text Alignment&lt;/title&gt;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&lt;p class="text-start"&gt;Left aligned text on all viewport sizes.&lt;/p&gt;</a:t>
            </a:r>
          </a:p>
          <a:p>
            <a:r>
              <a:rPr lang="en-IN" dirty="0"/>
              <a:t>    &lt;p class="text-</a:t>
            </a:r>
            <a:r>
              <a:rPr lang="en-IN" dirty="0" err="1"/>
              <a:t>center</a:t>
            </a:r>
            <a:r>
              <a:rPr lang="en-IN" dirty="0"/>
              <a:t>"&gt;</a:t>
            </a:r>
            <a:r>
              <a:rPr lang="en-IN" dirty="0" err="1"/>
              <a:t>Center</a:t>
            </a:r>
            <a:r>
              <a:rPr lang="en-IN" dirty="0"/>
              <a:t> aligned text on all viewport sizes.&lt;/p&gt;</a:t>
            </a:r>
          </a:p>
          <a:p>
            <a:r>
              <a:rPr lang="en-IN" dirty="0"/>
              <a:t>    &lt;p class="text-end"&gt;Right aligned text on all viewport sizes.&lt;/p&gt;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4289880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B1D83-8EF1-7530-3F7A-F5274C2CE608}"/>
              </a:ext>
            </a:extLst>
          </p:cNvPr>
          <p:cNvPicPr>
            <a:picLocks noChangeAspect="1"/>
          </p:cNvPicPr>
          <p:nvPr/>
        </p:nvPicPr>
        <p:blipFill>
          <a:blip r:embed="rId2"/>
          <a:stretch>
            <a:fillRect/>
          </a:stretch>
        </p:blipFill>
        <p:spPr>
          <a:xfrm>
            <a:off x="1317171" y="381000"/>
            <a:ext cx="9481458" cy="5954485"/>
          </a:xfrm>
          <a:prstGeom prst="rect">
            <a:avLst/>
          </a:prstGeom>
        </p:spPr>
      </p:pic>
    </p:spTree>
    <p:extLst>
      <p:ext uri="{BB962C8B-B14F-4D97-AF65-F5344CB8AC3E}">
        <p14:creationId xmlns:p14="http://schemas.microsoft.com/office/powerpoint/2010/main" val="1254348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0594" y="478971"/>
            <a:ext cx="4728755" cy="1477328"/>
          </a:xfrm>
          <a:prstGeom prst="rect">
            <a:avLst/>
          </a:prstGeom>
          <a:noFill/>
        </p:spPr>
        <p:txBody>
          <a:bodyPr wrap="square" rtlCol="0">
            <a:spAutoFit/>
          </a:bodyPr>
          <a:lstStyle/>
          <a:p>
            <a:r>
              <a:rPr lang="en-US" b="1" dirty="0">
                <a:solidFill>
                  <a:srgbClr val="FF0000"/>
                </a:solidFill>
              </a:rPr>
              <a:t>4. Text Formatting</a:t>
            </a:r>
          </a:p>
          <a:p>
            <a:r>
              <a:rPr lang="en-US" dirty="0"/>
              <a:t>You are free to use text formatting tags like &lt;strong&gt;, &lt;</a:t>
            </a:r>
            <a:r>
              <a:rPr lang="en-US" dirty="0" err="1"/>
              <a:t>i</a:t>
            </a:r>
            <a:r>
              <a:rPr lang="en-US" dirty="0"/>
              <a:t>&gt;, &lt;small&gt; to make your text bold, italic, small and so on, in the same way you do in simple HTML page. Here's an example:</a:t>
            </a:r>
            <a:endParaRPr lang="en-IN" dirty="0"/>
          </a:p>
        </p:txBody>
      </p:sp>
      <p:sp>
        <p:nvSpPr>
          <p:cNvPr id="5" name="TextBox 4"/>
          <p:cNvSpPr txBox="1"/>
          <p:nvPr/>
        </p:nvSpPr>
        <p:spPr>
          <a:xfrm>
            <a:off x="5347063" y="252549"/>
            <a:ext cx="6096000" cy="8402300"/>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Text Formatting&lt;/title&gt;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&lt;p&gt;&lt;b&gt;This is bold text&lt;/b&gt;&lt;/p&gt;</a:t>
            </a:r>
          </a:p>
          <a:p>
            <a:r>
              <a:rPr lang="en-IN" dirty="0"/>
              <a:t>    &lt;p&gt;&lt;code&gt;This is computer code&lt;/code&gt;&lt;/p&gt;</a:t>
            </a:r>
          </a:p>
          <a:p>
            <a:r>
              <a:rPr lang="en-IN" dirty="0"/>
              <a:t>    &lt;p&gt;&lt;</a:t>
            </a:r>
            <a:r>
              <a:rPr lang="en-IN" dirty="0" err="1"/>
              <a:t>em</a:t>
            </a:r>
            <a:r>
              <a:rPr lang="en-IN" dirty="0"/>
              <a:t>&gt;This is emphasized text&lt;/</a:t>
            </a:r>
            <a:r>
              <a:rPr lang="en-IN" dirty="0" err="1"/>
              <a:t>em</a:t>
            </a:r>
            <a:r>
              <a:rPr lang="en-IN" dirty="0"/>
              <a:t>&gt;&lt;/p&gt;</a:t>
            </a:r>
          </a:p>
          <a:p>
            <a:r>
              <a:rPr lang="en-IN" dirty="0"/>
              <a:t>    &lt;p&gt;&lt;</a:t>
            </a:r>
            <a:r>
              <a:rPr lang="en-IN" dirty="0" err="1"/>
              <a:t>i</a:t>
            </a:r>
            <a:r>
              <a:rPr lang="en-IN" dirty="0"/>
              <a:t>&gt;This is italic text&lt;/</a:t>
            </a:r>
            <a:r>
              <a:rPr lang="en-IN" dirty="0" err="1"/>
              <a:t>i</a:t>
            </a:r>
            <a:r>
              <a:rPr lang="en-IN" dirty="0"/>
              <a:t>&gt;&lt;/p&gt;</a:t>
            </a:r>
          </a:p>
          <a:p>
            <a:r>
              <a:rPr lang="en-IN" dirty="0"/>
              <a:t>    &lt;p&gt;&lt;mark&gt;This is highlighted text&lt;/mark&gt;&lt;/p&gt;</a:t>
            </a:r>
          </a:p>
          <a:p>
            <a:r>
              <a:rPr lang="en-IN" dirty="0"/>
              <a:t>    &lt;p&gt;&lt;small&gt;This is small text&lt;/small&gt;&lt;/p&gt;</a:t>
            </a:r>
          </a:p>
          <a:p>
            <a:r>
              <a:rPr lang="en-IN" dirty="0"/>
              <a:t>    &lt;p&gt;&lt;strong&gt;This is strongly emphasized text&lt;/strong&gt;&lt;/p&gt;</a:t>
            </a:r>
          </a:p>
          <a:p>
            <a:r>
              <a:rPr lang="en-IN" dirty="0"/>
              <a:t>    &lt;p&gt;This is &lt;sub&gt;subscript&lt;/sub&gt; and &lt;sup&gt;superscript&lt;/sup&gt;&lt;/p&gt;</a:t>
            </a:r>
          </a:p>
          <a:p>
            <a:r>
              <a:rPr lang="en-IN" dirty="0"/>
              <a:t>    &lt;p&gt;&lt;ins&gt;This text is inserted to the document&lt;/ins&gt;&lt;/p&gt;</a:t>
            </a:r>
          </a:p>
          <a:p>
            <a:r>
              <a:rPr lang="en-IN" dirty="0"/>
              <a:t>    &lt;p&gt;&lt;del&gt;This text is deleted from the document&lt;/del&gt;&lt;/p&gt;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1723928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966" y="461554"/>
            <a:ext cx="3988525" cy="1200329"/>
          </a:xfrm>
          <a:prstGeom prst="rect">
            <a:avLst/>
          </a:prstGeom>
          <a:noFill/>
        </p:spPr>
        <p:txBody>
          <a:bodyPr wrap="square" rtlCol="0">
            <a:spAutoFit/>
          </a:bodyPr>
          <a:lstStyle/>
          <a:p>
            <a:pPr algn="just"/>
            <a:r>
              <a:rPr lang="en-US" b="1" dirty="0">
                <a:solidFill>
                  <a:srgbClr val="FF0000"/>
                </a:solidFill>
              </a:rPr>
              <a:t>5. Text Transformation</a:t>
            </a:r>
          </a:p>
          <a:p>
            <a:pPr algn="just"/>
            <a:r>
              <a:rPr lang="en-US" dirty="0"/>
              <a:t>You can also transform the text to lowercase, uppercase or make them capitalize.</a:t>
            </a:r>
            <a:endParaRPr lang="en-IN" dirty="0"/>
          </a:p>
        </p:txBody>
      </p:sp>
      <p:sp>
        <p:nvSpPr>
          <p:cNvPr id="5" name="TextBox 4"/>
          <p:cNvSpPr txBox="1"/>
          <p:nvPr/>
        </p:nvSpPr>
        <p:spPr>
          <a:xfrm>
            <a:off x="4519749" y="304800"/>
            <a:ext cx="7611291" cy="5909310"/>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Text Transformation&lt;/title&gt;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&lt;p class="text-lowercase"&gt;The quick brown fox jumps over the lazy dog.&lt;/p&gt;</a:t>
            </a:r>
          </a:p>
          <a:p>
            <a:r>
              <a:rPr lang="en-IN" dirty="0"/>
              <a:t>    &lt;p class="text-uppercase"&gt;The quick brown fox jumps over the lazy dog.&lt;/p&gt;</a:t>
            </a:r>
          </a:p>
          <a:p>
            <a:r>
              <a:rPr lang="en-IN" dirty="0"/>
              <a:t>    &lt;p class="text-capitalize"&gt;The quick brown fox jumps over the lazy dog.&lt;/p&gt;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757277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29E871-5FF9-2E2B-BCD5-BDB59F9F115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7521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634" y="583474"/>
            <a:ext cx="5059680" cy="2308324"/>
          </a:xfrm>
          <a:prstGeom prst="rect">
            <a:avLst/>
          </a:prstGeom>
          <a:noFill/>
        </p:spPr>
        <p:txBody>
          <a:bodyPr wrap="square" rtlCol="0">
            <a:spAutoFit/>
          </a:bodyPr>
          <a:lstStyle/>
          <a:p>
            <a:pPr algn="just"/>
            <a:r>
              <a:rPr lang="en-US" b="1" dirty="0">
                <a:solidFill>
                  <a:srgbClr val="FF0000"/>
                </a:solidFill>
              </a:rPr>
              <a:t>6. Text Coloring</a:t>
            </a:r>
          </a:p>
          <a:p>
            <a:pPr algn="just"/>
            <a:r>
              <a:rPr lang="en-US" dirty="0"/>
              <a:t>Colors are the powerful method of conveying important information in website design.</a:t>
            </a:r>
          </a:p>
          <a:p>
            <a:pPr algn="just"/>
            <a:endParaRPr lang="en-US" dirty="0"/>
          </a:p>
          <a:p>
            <a:pPr algn="just"/>
            <a:r>
              <a:rPr lang="en-US" dirty="0"/>
              <a:t>Bootstrap has handful of emphasis utility classes that can be used for this purpose such as showing success message in green color, warning or error message in red color, etc.</a:t>
            </a:r>
            <a:endParaRPr lang="en-IN" dirty="0"/>
          </a:p>
        </p:txBody>
      </p:sp>
      <p:sp>
        <p:nvSpPr>
          <p:cNvPr id="5" name="TextBox 4"/>
          <p:cNvSpPr txBox="1"/>
          <p:nvPr/>
        </p:nvSpPr>
        <p:spPr>
          <a:xfrm>
            <a:off x="5495109" y="148046"/>
            <a:ext cx="6165668" cy="9233297"/>
          </a:xfrm>
          <a:prstGeom prst="rect">
            <a:avLst/>
          </a:prstGeom>
          <a:noFill/>
        </p:spPr>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&lt;title&gt;Bootstrap Text Emphasis Classes&lt;/title&gt;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&lt;div class="m-4"&gt;</a:t>
            </a:r>
          </a:p>
          <a:p>
            <a:r>
              <a:rPr lang="en-US" dirty="0"/>
              <a:t>    &lt;p class="text-primary"&gt;Primary: Please read the instructions carefully before proceeding.&lt;/p&gt;</a:t>
            </a:r>
          </a:p>
          <a:p>
            <a:r>
              <a:rPr lang="en-US" dirty="0"/>
              <a:t>    &lt;p class="text-secondary"&gt;Secondary: This is featured has been removed from the latest version.&lt;/p&gt;</a:t>
            </a:r>
          </a:p>
          <a:p>
            <a:r>
              <a:rPr lang="en-US" dirty="0"/>
              <a:t>    &lt;p class="text-success"&gt;Success: Your message has been sent successfully.&lt;/p&gt;</a:t>
            </a:r>
          </a:p>
          <a:p>
            <a:r>
              <a:rPr lang="en-US" dirty="0"/>
              <a:t>    &lt;p class="text-info"&gt;Info: You must agree with the terms and conditions to complete the sign up process.&lt;/p&gt;</a:t>
            </a:r>
          </a:p>
          <a:p>
            <a:r>
              <a:rPr lang="en-US" dirty="0"/>
              <a:t>    &lt;p class="text-warning"&gt;Warning: There was a problem with your network connection.&lt;/p&gt;</a:t>
            </a:r>
          </a:p>
          <a:p>
            <a:r>
              <a:rPr lang="en-US" dirty="0"/>
              <a:t>    &lt;p class="text-danger"&gt;Danger: An error has been occurred while submitting your data.&lt;/p&gt;</a:t>
            </a:r>
          </a:p>
          <a:p>
            <a:r>
              <a:rPr lang="en-US" dirty="0"/>
              <a:t>    &lt;p class="text-muted"&gt;Muted: This paragraph of text is grayed out.&lt;/p&gt;</a:t>
            </a:r>
          </a:p>
          <a:p>
            <a:r>
              <a:rPr lang="en-US" dirty="0"/>
              <a:t>&lt;/div&gt;</a:t>
            </a:r>
          </a:p>
          <a:p>
            <a:r>
              <a:rPr lang="en-US" dirty="0"/>
              <a:t>&lt;/body&gt;</a:t>
            </a:r>
          </a:p>
          <a:p>
            <a:r>
              <a:rPr lang="en-US" dirty="0"/>
              <a:t>&lt;/html&gt;</a:t>
            </a:r>
            <a:endParaRPr lang="en-IN" dirty="0"/>
          </a:p>
        </p:txBody>
      </p:sp>
    </p:spTree>
    <p:extLst>
      <p:ext uri="{BB962C8B-B14F-4D97-AF65-F5344CB8AC3E}">
        <p14:creationId xmlns:p14="http://schemas.microsoft.com/office/powerpoint/2010/main" val="117156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006" y="339634"/>
            <a:ext cx="4406537" cy="2062103"/>
          </a:xfrm>
          <a:prstGeom prst="rect">
            <a:avLst/>
          </a:prstGeom>
          <a:noFill/>
        </p:spPr>
        <p:txBody>
          <a:bodyPr wrap="square" rtlCol="0">
            <a:spAutoFit/>
          </a:bodyPr>
          <a:lstStyle/>
          <a:p>
            <a:r>
              <a:rPr lang="en-US" sz="2000" b="1" dirty="0">
                <a:solidFill>
                  <a:srgbClr val="FF0000"/>
                </a:solidFill>
              </a:rPr>
              <a:t>7. Styling Blockquotes</a:t>
            </a:r>
          </a:p>
          <a:p>
            <a:r>
              <a:rPr lang="en-US" dirty="0"/>
              <a:t>You can also give pretty look to your </a:t>
            </a:r>
            <a:r>
              <a:rPr lang="en-US" dirty="0" err="1"/>
              <a:t>blockquotes</a:t>
            </a:r>
            <a:r>
              <a:rPr lang="en-US" dirty="0"/>
              <a:t> — Just define the </a:t>
            </a:r>
            <a:r>
              <a:rPr lang="en-US" dirty="0" err="1"/>
              <a:t>blockquotes</a:t>
            </a:r>
            <a:r>
              <a:rPr lang="en-US" dirty="0"/>
              <a:t> using the standard &lt;blockquote&gt; element and bootstrap's style sheet will do the rest.</a:t>
            </a:r>
          </a:p>
          <a:p>
            <a:endParaRPr lang="en-US" dirty="0"/>
          </a:p>
          <a:p>
            <a:endParaRPr lang="en-IN" dirty="0"/>
          </a:p>
        </p:txBody>
      </p:sp>
      <p:sp>
        <p:nvSpPr>
          <p:cNvPr id="5" name="TextBox 4"/>
          <p:cNvSpPr txBox="1"/>
          <p:nvPr/>
        </p:nvSpPr>
        <p:spPr>
          <a:xfrm>
            <a:off x="5176624" y="197346"/>
            <a:ext cx="5347063" cy="6463308"/>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Styling </a:t>
            </a:r>
            <a:r>
              <a:rPr lang="en-IN" dirty="0" err="1"/>
              <a:t>Blockquotes</a:t>
            </a:r>
            <a:r>
              <a:rPr lang="en-IN" dirty="0"/>
              <a:t>&lt;/title&gt;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a:t>
            </a:r>
            <a:r>
              <a:rPr lang="en-IN" dirty="0" err="1"/>
              <a:t>blockquote</a:t>
            </a:r>
            <a:r>
              <a:rPr lang="en-IN" dirty="0"/>
              <a:t> class="</a:t>
            </a:r>
            <a:r>
              <a:rPr lang="en-IN" dirty="0" err="1"/>
              <a:t>blockquote</a:t>
            </a:r>
            <a:r>
              <a:rPr lang="en-IN" dirty="0"/>
              <a:t>"&gt;</a:t>
            </a:r>
          </a:p>
          <a:p>
            <a:r>
              <a:rPr lang="en-IN" dirty="0"/>
              <a:t>    	&lt;p&gt;Imagination is more important than knowledge.&lt;/p&gt;</a:t>
            </a:r>
          </a:p>
          <a:p>
            <a:r>
              <a:rPr lang="en-IN" dirty="0"/>
              <a:t>	&lt;/</a:t>
            </a:r>
            <a:r>
              <a:rPr lang="en-IN" dirty="0" err="1"/>
              <a:t>blockquote</a:t>
            </a:r>
            <a:r>
              <a:rPr lang="en-IN" dirty="0"/>
              <a:t>&gt;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630098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3177" y="139337"/>
            <a:ext cx="4937760" cy="3416320"/>
          </a:xfrm>
          <a:prstGeom prst="rect">
            <a:avLst/>
          </a:prstGeom>
          <a:noFill/>
        </p:spPr>
        <p:txBody>
          <a:bodyPr wrap="square" rtlCol="0">
            <a:spAutoFit/>
          </a:bodyPr>
          <a:lstStyle/>
          <a:p>
            <a:pPr algn="just"/>
            <a:r>
              <a:rPr lang="en-US" sz="2000" b="1" dirty="0">
                <a:solidFill>
                  <a:srgbClr val="FF0000"/>
                </a:solidFill>
              </a:rPr>
              <a:t>8. Truncating Long Text</a:t>
            </a:r>
          </a:p>
          <a:p>
            <a:pPr algn="just"/>
            <a:r>
              <a:rPr lang="en-US" dirty="0"/>
              <a:t>For longer text, you can use the class .text-truncate to truncate the text with an ellipsis. The display property value of the element must be inline-block or block.</a:t>
            </a:r>
          </a:p>
          <a:p>
            <a:pPr algn="just"/>
            <a:endParaRPr lang="en-US" dirty="0"/>
          </a:p>
          <a:p>
            <a:pPr algn="just"/>
            <a:r>
              <a:rPr lang="en-US" dirty="0"/>
              <a:t>It is particularly helpful in a situation where you want to display a piece of text in a single line but there is no enough space available. Let's try out an example and see how it works:</a:t>
            </a:r>
          </a:p>
          <a:p>
            <a:pPr algn="just"/>
            <a:endParaRPr lang="en-US" dirty="0"/>
          </a:p>
          <a:p>
            <a:pPr algn="just"/>
            <a:endParaRPr lang="en-IN" dirty="0"/>
          </a:p>
        </p:txBody>
      </p:sp>
      <p:sp>
        <p:nvSpPr>
          <p:cNvPr id="5" name="TextBox 4"/>
          <p:cNvSpPr txBox="1"/>
          <p:nvPr/>
        </p:nvSpPr>
        <p:spPr>
          <a:xfrm>
            <a:off x="5320937" y="0"/>
            <a:ext cx="6296297" cy="7294305"/>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Text Truncation&lt;/title&gt;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 Block level element --&gt;</a:t>
            </a:r>
          </a:p>
          <a:p>
            <a:r>
              <a:rPr lang="en-IN" dirty="0"/>
              <a:t>    &lt;div class="row"&gt;</a:t>
            </a:r>
          </a:p>
          <a:p>
            <a:r>
              <a:rPr lang="en-IN" dirty="0"/>
              <a:t>        &lt;div class="col-2 text-truncate"&gt;</a:t>
            </a:r>
          </a:p>
          <a:p>
            <a:r>
              <a:rPr lang="en-IN" dirty="0"/>
              <a:t>            The quick brown fox jumps over the lazy dog.</a:t>
            </a:r>
          </a:p>
          <a:p>
            <a:r>
              <a:rPr lang="en-IN" dirty="0"/>
              <a:t>        &lt;/div&gt;</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731698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 y="304800"/>
            <a:ext cx="5103223" cy="3139321"/>
          </a:xfrm>
          <a:prstGeom prst="rect">
            <a:avLst/>
          </a:prstGeom>
          <a:noFill/>
        </p:spPr>
        <p:txBody>
          <a:bodyPr wrap="square" rtlCol="0">
            <a:spAutoFit/>
          </a:bodyPr>
          <a:lstStyle/>
          <a:p>
            <a:r>
              <a:rPr lang="en-US" b="1" dirty="0">
                <a:solidFill>
                  <a:srgbClr val="FF0000"/>
                </a:solidFill>
              </a:rPr>
              <a:t>9. Text wrapping and Overflow</a:t>
            </a:r>
          </a:p>
          <a:p>
            <a:r>
              <a:rPr lang="en-US" dirty="0"/>
              <a:t>You can use the class .text-wrap to wrap the text within an element by overwriting its white-space property if it is set to pre or </a:t>
            </a:r>
            <a:r>
              <a:rPr lang="en-US" dirty="0" err="1"/>
              <a:t>nowrap</a:t>
            </a:r>
            <a:r>
              <a:rPr lang="en-US" dirty="0"/>
              <a:t>, such as Bootstrap badge components.</a:t>
            </a:r>
          </a:p>
          <a:p>
            <a:endParaRPr lang="en-US" dirty="0"/>
          </a:p>
          <a:p>
            <a:r>
              <a:rPr lang="en-US" dirty="0"/>
              <a:t>Similarly, you can use the class .text-</a:t>
            </a:r>
            <a:r>
              <a:rPr lang="en-US" dirty="0" err="1"/>
              <a:t>nowrap</a:t>
            </a:r>
            <a:r>
              <a:rPr lang="en-US" dirty="0"/>
              <a:t> to prevent text from wrapping within an element.</a:t>
            </a:r>
          </a:p>
          <a:p>
            <a:endParaRPr lang="en-US" dirty="0"/>
          </a:p>
          <a:p>
            <a:r>
              <a:rPr lang="en-US" dirty="0"/>
              <a:t>Let's try out the following example to understand how it basically works:</a:t>
            </a:r>
            <a:endParaRPr lang="en-IN" dirty="0"/>
          </a:p>
        </p:txBody>
      </p:sp>
      <p:sp>
        <p:nvSpPr>
          <p:cNvPr id="5" name="TextBox 4"/>
          <p:cNvSpPr txBox="1"/>
          <p:nvPr/>
        </p:nvSpPr>
        <p:spPr>
          <a:xfrm>
            <a:off x="4777273" y="0"/>
            <a:ext cx="6635931" cy="7294305"/>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Text wrapping and Overflow&lt;/title&gt;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&lt;div class="badge </a:t>
            </a:r>
            <a:r>
              <a:rPr lang="en-IN" dirty="0" err="1"/>
              <a:t>bg</a:t>
            </a:r>
            <a:r>
              <a:rPr lang="en-IN" dirty="0"/>
              <a:t>-primary text-wrap" style="width: 6rem;"&gt;</a:t>
            </a:r>
          </a:p>
          <a:p>
            <a:r>
              <a:rPr lang="en-IN" dirty="0"/>
              <a:t>        This text will wrap.</a:t>
            </a:r>
          </a:p>
          <a:p>
            <a:r>
              <a:rPr lang="en-IN" dirty="0"/>
              <a:t>    &lt;/div&gt;</a:t>
            </a:r>
          </a:p>
          <a:p>
            <a:r>
              <a:rPr lang="en-IN" dirty="0"/>
              <a:t>&lt;div class="</a:t>
            </a:r>
            <a:r>
              <a:rPr lang="en-IN" dirty="0" err="1"/>
              <a:t>bg</a:t>
            </a:r>
            <a:r>
              <a:rPr lang="en-IN" dirty="0"/>
              <a:t>-warning text-</a:t>
            </a:r>
            <a:r>
              <a:rPr lang="en-IN" dirty="0" err="1"/>
              <a:t>nowrap</a:t>
            </a:r>
            <a:r>
              <a:rPr lang="en-IN" dirty="0"/>
              <a:t> mt-4" style="width: 6rem;"&gt;</a:t>
            </a:r>
          </a:p>
          <a:p>
            <a:r>
              <a:rPr lang="en-IN" dirty="0"/>
              <a:t>        This text will overflow the element's box.</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653469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2218" y="391886"/>
            <a:ext cx="4667794" cy="1754326"/>
          </a:xfrm>
          <a:prstGeom prst="rect">
            <a:avLst/>
          </a:prstGeom>
          <a:noFill/>
        </p:spPr>
        <p:txBody>
          <a:bodyPr wrap="square" rtlCol="0">
            <a:spAutoFit/>
          </a:bodyPr>
          <a:lstStyle/>
          <a:p>
            <a:r>
              <a:rPr lang="en-US" b="1" dirty="0">
                <a:solidFill>
                  <a:srgbClr val="FF0000"/>
                </a:solidFill>
              </a:rPr>
              <a:t>10. Wrapping Long Word</a:t>
            </a:r>
          </a:p>
          <a:p>
            <a:r>
              <a:rPr lang="en-US" dirty="0"/>
              <a:t>You can use the class .text-break to prevent long word from breaking your layout.</a:t>
            </a:r>
          </a:p>
          <a:p>
            <a:endParaRPr lang="en-US" dirty="0"/>
          </a:p>
          <a:p>
            <a:r>
              <a:rPr lang="en-US" dirty="0"/>
              <a:t>Let's try out the following example to understand how it basically works:</a:t>
            </a:r>
            <a:endParaRPr lang="en-IN" dirty="0"/>
          </a:p>
        </p:txBody>
      </p:sp>
      <p:sp>
        <p:nvSpPr>
          <p:cNvPr id="5" name="TextBox 4"/>
          <p:cNvSpPr txBox="1"/>
          <p:nvPr/>
        </p:nvSpPr>
        <p:spPr>
          <a:xfrm>
            <a:off x="4841344" y="0"/>
            <a:ext cx="6061166" cy="10064294"/>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Word Break&lt;/title&gt;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&lt;div class="container"&gt;</a:t>
            </a:r>
          </a:p>
          <a:p>
            <a:r>
              <a:rPr lang="en-IN" dirty="0"/>
              <a:t>        &lt;h2&gt;Without Word Break&lt;/h2&gt;</a:t>
            </a:r>
          </a:p>
          <a:p>
            <a:r>
              <a:rPr lang="en-IN" dirty="0"/>
              <a:t>        &lt;div class="row"&gt;</a:t>
            </a:r>
          </a:p>
          <a:p>
            <a:r>
              <a:rPr lang="en-IN" dirty="0"/>
              <a:t>            &lt;div class="col-2"&gt;</a:t>
            </a:r>
          </a:p>
          <a:p>
            <a:r>
              <a:rPr lang="en-IN" dirty="0"/>
              <a:t>                &lt;p class="</a:t>
            </a:r>
            <a:r>
              <a:rPr lang="en-IN" dirty="0" err="1"/>
              <a:t>bg</a:t>
            </a:r>
            <a:r>
              <a:rPr lang="en-IN" dirty="0"/>
              <a:t>-warning"&gt;</a:t>
            </a:r>
            <a:r>
              <a:rPr lang="en-IN" dirty="0" err="1"/>
              <a:t>veryveryveryveryveryveryverylongword</a:t>
            </a:r>
            <a:r>
              <a:rPr lang="en-IN" dirty="0"/>
              <a:t>&lt;/p&gt;</a:t>
            </a:r>
          </a:p>
          <a:p>
            <a:r>
              <a:rPr lang="en-IN" dirty="0"/>
              <a:t>            &lt;/div&gt;</a:t>
            </a:r>
          </a:p>
          <a:p>
            <a:r>
              <a:rPr lang="en-IN" dirty="0"/>
              <a:t>        &lt;/div&gt;</a:t>
            </a:r>
          </a:p>
          <a:p>
            <a:r>
              <a:rPr lang="en-IN" dirty="0"/>
              <a:t>        &lt;hr /&gt;</a:t>
            </a:r>
          </a:p>
          <a:p>
            <a:r>
              <a:rPr lang="en-IN" dirty="0"/>
              <a:t>        &lt;h2&gt;With Word Break&lt;/h2&gt;</a:t>
            </a:r>
          </a:p>
          <a:p>
            <a:r>
              <a:rPr lang="en-IN" dirty="0"/>
              <a:t>        &lt;div class="row"&gt;</a:t>
            </a:r>
          </a:p>
          <a:p>
            <a:r>
              <a:rPr lang="en-IN" dirty="0"/>
              <a:t>            &lt;div class="col-2"&gt;</a:t>
            </a:r>
          </a:p>
          <a:p>
            <a:r>
              <a:rPr lang="en-IN" dirty="0"/>
              <a:t>                &lt;p class="</a:t>
            </a:r>
            <a:r>
              <a:rPr lang="en-IN" dirty="0" err="1"/>
              <a:t>bg</a:t>
            </a:r>
            <a:r>
              <a:rPr lang="en-IN" dirty="0"/>
              <a:t>-warning text-break"&gt;</a:t>
            </a:r>
            <a:r>
              <a:rPr lang="en-IN" dirty="0" err="1"/>
              <a:t>veryveryveryveryveryveryverylongword</a:t>
            </a:r>
            <a:r>
              <a:rPr lang="en-IN" dirty="0"/>
              <a:t>&lt;/p&gt;</a:t>
            </a:r>
          </a:p>
          <a:p>
            <a:r>
              <a:rPr lang="en-IN" dirty="0"/>
              <a:t>            &lt;/div&gt;</a:t>
            </a:r>
          </a:p>
          <a:p>
            <a:r>
              <a:rPr lang="en-IN" dirty="0"/>
              <a:t>        &lt;/div&gt;</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1550763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C8DDC6-5D43-87E1-2ED3-77EA98E4995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91253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A6CDAB-73C7-1839-6CDC-BF5F9E38A88D}"/>
              </a:ext>
            </a:extLst>
          </p:cNvPr>
          <p:cNvPicPr>
            <a:picLocks noChangeAspect="1"/>
          </p:cNvPicPr>
          <p:nvPr/>
        </p:nvPicPr>
        <p:blipFill>
          <a:blip r:embed="rId2"/>
          <a:stretch>
            <a:fillRect/>
          </a:stretch>
        </p:blipFill>
        <p:spPr>
          <a:xfrm>
            <a:off x="1" y="0"/>
            <a:ext cx="12050486" cy="6857999"/>
          </a:xfrm>
          <a:prstGeom prst="rect">
            <a:avLst/>
          </a:prstGeom>
        </p:spPr>
      </p:pic>
    </p:spTree>
    <p:extLst>
      <p:ext uri="{BB962C8B-B14F-4D97-AF65-F5344CB8AC3E}">
        <p14:creationId xmlns:p14="http://schemas.microsoft.com/office/powerpoint/2010/main" val="298902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832A66-DEBF-3F52-63B3-A3729E20DA2C}"/>
              </a:ext>
            </a:extLst>
          </p:cNvPr>
          <p:cNvPicPr>
            <a:picLocks noChangeAspect="1"/>
          </p:cNvPicPr>
          <p:nvPr/>
        </p:nvPicPr>
        <p:blipFill>
          <a:blip r:embed="rId2"/>
          <a:stretch>
            <a:fillRect/>
          </a:stretch>
        </p:blipFill>
        <p:spPr>
          <a:xfrm>
            <a:off x="3484951" y="3248539"/>
            <a:ext cx="6069595" cy="1771766"/>
          </a:xfrm>
          <a:prstGeom prst="rect">
            <a:avLst/>
          </a:prstGeom>
        </p:spPr>
      </p:pic>
      <p:pic>
        <p:nvPicPr>
          <p:cNvPr id="5" name="Picture 4">
            <a:extLst>
              <a:ext uri="{FF2B5EF4-FFF2-40B4-BE49-F238E27FC236}">
                <a16:creationId xmlns:a16="http://schemas.microsoft.com/office/drawing/2014/main" id="{D1DD484D-A1D8-40BF-33DA-714DFAB05D0D}"/>
              </a:ext>
            </a:extLst>
          </p:cNvPr>
          <p:cNvPicPr>
            <a:picLocks noChangeAspect="1"/>
          </p:cNvPicPr>
          <p:nvPr/>
        </p:nvPicPr>
        <p:blipFill>
          <a:blip r:embed="rId3"/>
          <a:stretch>
            <a:fillRect/>
          </a:stretch>
        </p:blipFill>
        <p:spPr>
          <a:xfrm>
            <a:off x="0" y="0"/>
            <a:ext cx="10766469" cy="1322947"/>
          </a:xfrm>
          <a:prstGeom prst="rect">
            <a:avLst/>
          </a:prstGeom>
        </p:spPr>
      </p:pic>
      <p:sp>
        <p:nvSpPr>
          <p:cNvPr id="9" name="TextBox 8">
            <a:extLst>
              <a:ext uri="{FF2B5EF4-FFF2-40B4-BE49-F238E27FC236}">
                <a16:creationId xmlns:a16="http://schemas.microsoft.com/office/drawing/2014/main" id="{ABC4ABDB-5A63-0A7A-920A-2B5BFE1715DF}"/>
              </a:ext>
            </a:extLst>
          </p:cNvPr>
          <p:cNvSpPr txBox="1"/>
          <p:nvPr/>
        </p:nvSpPr>
        <p:spPr>
          <a:xfrm>
            <a:off x="244679" y="1133546"/>
            <a:ext cx="11740492" cy="177176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effectLst/>
                <a:highlight>
                  <a:srgbClr val="FFFF00"/>
                </a:highlight>
                <a:uLnTx/>
                <a:uFillTx/>
                <a:latin typeface="Calibri" panose="020F0502020204030204"/>
                <a:ea typeface="+mn-ea"/>
                <a:cs typeface="+mn-cs"/>
              </a:rPr>
              <a:t>What is Responsive Web Design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Responsive web design is a process of designing and building websites to provide better accessibility and optimal viewing experience to the user by optimizing it for different devices.</a:t>
            </a:r>
          </a:p>
        </p:txBody>
      </p:sp>
      <p:sp>
        <p:nvSpPr>
          <p:cNvPr id="11" name="TextBox 10">
            <a:extLst>
              <a:ext uri="{FF2B5EF4-FFF2-40B4-BE49-F238E27FC236}">
                <a16:creationId xmlns:a16="http://schemas.microsoft.com/office/drawing/2014/main" id="{B658F3CC-5F90-EEAA-DA0D-31FB3BD7C764}"/>
              </a:ext>
            </a:extLst>
          </p:cNvPr>
          <p:cNvSpPr txBox="1"/>
          <p:nvPr/>
        </p:nvSpPr>
        <p:spPr>
          <a:xfrm>
            <a:off x="244679" y="5457263"/>
            <a:ext cx="11185321" cy="867930"/>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Responsive layouts automatically adjust and adapts to any device screen size, whether it is a desktop, a laptop, a tablet, or a mobile phone. </a:t>
            </a:r>
            <a:endPar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034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3138A-6266-BD06-5693-A106C352F3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75316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55771" y="148046"/>
            <a:ext cx="5921829" cy="13665279"/>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Simple Table&lt;/title&gt;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&lt;table class="table"&gt;</a:t>
            </a:r>
          </a:p>
          <a:p>
            <a:r>
              <a:rPr lang="en-IN" dirty="0"/>
              <a:t>        &lt;</a:t>
            </a:r>
            <a:r>
              <a:rPr lang="en-IN" dirty="0" err="1"/>
              <a:t>thead</a:t>
            </a:r>
            <a:r>
              <a:rPr lang="en-IN" dirty="0"/>
              <a:t>&gt;</a:t>
            </a:r>
          </a:p>
          <a:p>
            <a:r>
              <a:rPr lang="en-IN" dirty="0"/>
              <a:t>            &lt;</a:t>
            </a:r>
            <a:r>
              <a:rPr lang="en-IN" dirty="0" err="1"/>
              <a:t>tr</a:t>
            </a:r>
            <a:r>
              <a:rPr lang="en-IN" dirty="0"/>
              <a:t>&gt;</a:t>
            </a:r>
          </a:p>
          <a:p>
            <a:r>
              <a:rPr lang="en-IN" dirty="0"/>
              <a:t>                &lt;</a:t>
            </a:r>
            <a:r>
              <a:rPr lang="en-IN" dirty="0" err="1"/>
              <a:t>th</a:t>
            </a:r>
            <a:r>
              <a:rPr lang="en-IN" dirty="0"/>
              <a:t>&gt;#&lt;/</a:t>
            </a:r>
            <a:r>
              <a:rPr lang="en-IN" dirty="0" err="1"/>
              <a:t>th</a:t>
            </a:r>
            <a:r>
              <a:rPr lang="en-IN" dirty="0"/>
              <a:t>&gt;</a:t>
            </a:r>
          </a:p>
          <a:p>
            <a:r>
              <a:rPr lang="en-IN" dirty="0"/>
              <a:t>                &lt;</a:t>
            </a:r>
            <a:r>
              <a:rPr lang="en-IN" dirty="0" err="1"/>
              <a:t>th</a:t>
            </a:r>
            <a:r>
              <a:rPr lang="en-IN" dirty="0"/>
              <a:t>&gt;First Name&lt;/</a:t>
            </a:r>
            <a:r>
              <a:rPr lang="en-IN" dirty="0" err="1"/>
              <a:t>th</a:t>
            </a:r>
            <a:r>
              <a:rPr lang="en-IN" dirty="0"/>
              <a:t>&gt;</a:t>
            </a:r>
          </a:p>
          <a:p>
            <a:r>
              <a:rPr lang="en-IN" dirty="0"/>
              <a:t>                &lt;</a:t>
            </a:r>
            <a:r>
              <a:rPr lang="en-IN" dirty="0" err="1"/>
              <a:t>th</a:t>
            </a:r>
            <a:r>
              <a:rPr lang="en-IN" dirty="0"/>
              <a:t>&gt;Last Name&lt;/</a:t>
            </a:r>
            <a:r>
              <a:rPr lang="en-IN" dirty="0" err="1"/>
              <a:t>th</a:t>
            </a:r>
            <a:r>
              <a:rPr lang="en-IN" dirty="0"/>
              <a:t>&gt;</a:t>
            </a:r>
          </a:p>
          <a:p>
            <a:r>
              <a:rPr lang="en-IN" dirty="0"/>
              <a:t>                &lt;</a:t>
            </a:r>
            <a:r>
              <a:rPr lang="en-IN" dirty="0" err="1"/>
              <a:t>th</a:t>
            </a:r>
            <a:r>
              <a:rPr lang="en-IN" dirty="0"/>
              <a:t>&gt;Email&lt;/</a:t>
            </a:r>
            <a:r>
              <a:rPr lang="en-IN" dirty="0" err="1"/>
              <a:t>th</a:t>
            </a:r>
            <a:r>
              <a:rPr lang="en-IN" dirty="0"/>
              <a:t>&gt;</a:t>
            </a:r>
          </a:p>
          <a:p>
            <a:r>
              <a:rPr lang="en-IN" dirty="0"/>
              <a:t>            &lt;/</a:t>
            </a:r>
            <a:r>
              <a:rPr lang="en-IN" dirty="0" err="1"/>
              <a:t>tr</a:t>
            </a:r>
            <a:r>
              <a:rPr lang="en-IN" dirty="0"/>
              <a:t>&gt;</a:t>
            </a:r>
          </a:p>
          <a:p>
            <a:r>
              <a:rPr lang="en-IN" dirty="0"/>
              <a:t>        &lt;/</a:t>
            </a:r>
            <a:r>
              <a:rPr lang="en-IN" dirty="0" err="1"/>
              <a:t>thead</a:t>
            </a:r>
            <a:r>
              <a:rPr lang="en-IN" dirty="0"/>
              <a:t>&gt;</a:t>
            </a:r>
          </a:p>
          <a:p>
            <a:r>
              <a:rPr lang="en-IN" dirty="0"/>
              <a:t>        &lt;</a:t>
            </a:r>
            <a:r>
              <a:rPr lang="en-IN" dirty="0" err="1"/>
              <a:t>tbody</a:t>
            </a:r>
            <a:r>
              <a:rPr lang="en-IN" dirty="0"/>
              <a:t>&gt;</a:t>
            </a:r>
          </a:p>
          <a:p>
            <a:r>
              <a:rPr lang="en-IN" dirty="0"/>
              <a:t>            &lt;</a:t>
            </a:r>
            <a:r>
              <a:rPr lang="en-IN" dirty="0" err="1"/>
              <a:t>tr</a:t>
            </a:r>
            <a:r>
              <a:rPr lang="en-IN" dirty="0"/>
              <a:t>&gt;</a:t>
            </a:r>
          </a:p>
          <a:p>
            <a:r>
              <a:rPr lang="en-IN" dirty="0"/>
              <a:t>                &lt;td&gt;1&lt;/td&gt;</a:t>
            </a:r>
          </a:p>
          <a:p>
            <a:r>
              <a:rPr lang="en-IN" dirty="0"/>
              <a:t>                &lt;td&gt;Clark&lt;/td&gt;</a:t>
            </a:r>
          </a:p>
          <a:p>
            <a:r>
              <a:rPr lang="en-IN" dirty="0"/>
              <a:t>                &lt;td&gt;Kent&lt;/td&gt;</a:t>
            </a:r>
          </a:p>
          <a:p>
            <a:r>
              <a:rPr lang="en-IN" dirty="0"/>
              <a:t>                &lt;td&gt;clarkkent@mail.com&lt;/td&gt;</a:t>
            </a:r>
          </a:p>
          <a:p>
            <a:r>
              <a:rPr lang="en-IN" dirty="0"/>
              <a:t>            &lt;/</a:t>
            </a:r>
            <a:r>
              <a:rPr lang="en-IN" dirty="0" err="1"/>
              <a:t>tr</a:t>
            </a:r>
            <a:r>
              <a:rPr lang="en-IN" dirty="0"/>
              <a:t>&gt;</a:t>
            </a:r>
          </a:p>
          <a:p>
            <a:r>
              <a:rPr lang="en-IN" dirty="0"/>
              <a:t>            &lt;</a:t>
            </a:r>
            <a:r>
              <a:rPr lang="en-IN" dirty="0" err="1"/>
              <a:t>tr</a:t>
            </a:r>
            <a:r>
              <a:rPr lang="en-IN" dirty="0"/>
              <a:t>&gt;</a:t>
            </a:r>
          </a:p>
          <a:p>
            <a:r>
              <a:rPr lang="en-IN" dirty="0"/>
              <a:t>                &lt;td&gt;2&lt;/td&gt;</a:t>
            </a:r>
          </a:p>
          <a:p>
            <a:r>
              <a:rPr lang="en-IN" dirty="0"/>
              <a:t>                &lt;td&gt;Peter&lt;/td&gt;</a:t>
            </a:r>
          </a:p>
          <a:p>
            <a:r>
              <a:rPr lang="en-IN" dirty="0"/>
              <a:t>                &lt;td&gt;Parker&lt;/td&gt;</a:t>
            </a:r>
          </a:p>
          <a:p>
            <a:r>
              <a:rPr lang="en-IN" dirty="0"/>
              <a:t>                &lt;td&gt;peterparker@mail.com&lt;/td&gt;</a:t>
            </a:r>
          </a:p>
          <a:p>
            <a:r>
              <a:rPr lang="en-IN" dirty="0"/>
              <a:t>            &lt;/</a:t>
            </a:r>
            <a:r>
              <a:rPr lang="en-IN" dirty="0" err="1"/>
              <a:t>tr</a:t>
            </a:r>
            <a:r>
              <a:rPr lang="en-IN" dirty="0"/>
              <a:t>&gt;</a:t>
            </a:r>
          </a:p>
          <a:p>
            <a:r>
              <a:rPr lang="en-IN" dirty="0"/>
              <a:t>            &lt;</a:t>
            </a:r>
            <a:r>
              <a:rPr lang="en-IN" dirty="0" err="1"/>
              <a:t>tr</a:t>
            </a:r>
            <a:r>
              <a:rPr lang="en-IN" dirty="0"/>
              <a:t>&gt;</a:t>
            </a:r>
          </a:p>
          <a:p>
            <a:r>
              <a:rPr lang="en-IN" dirty="0"/>
              <a:t>                &lt;td&gt;3&lt;/td&gt;</a:t>
            </a:r>
          </a:p>
          <a:p>
            <a:r>
              <a:rPr lang="en-IN" dirty="0"/>
              <a:t>                &lt;td&gt;John&lt;/td&gt;</a:t>
            </a:r>
          </a:p>
          <a:p>
            <a:r>
              <a:rPr lang="en-IN" dirty="0"/>
              <a:t>                &lt;td&gt;Carter&lt;/td&gt;</a:t>
            </a:r>
          </a:p>
          <a:p>
            <a:r>
              <a:rPr lang="en-IN" dirty="0"/>
              <a:t>                &lt;td&gt;johncarter@mail.com&lt;/td&gt;</a:t>
            </a:r>
          </a:p>
          <a:p>
            <a:r>
              <a:rPr lang="en-IN" dirty="0"/>
              <a:t>            &lt;/</a:t>
            </a:r>
            <a:r>
              <a:rPr lang="en-IN" dirty="0" err="1"/>
              <a:t>tr</a:t>
            </a:r>
            <a:r>
              <a:rPr lang="en-IN" dirty="0"/>
              <a:t>&gt;</a:t>
            </a:r>
          </a:p>
          <a:p>
            <a:r>
              <a:rPr lang="en-IN" dirty="0"/>
              <a:t>        &lt;/</a:t>
            </a:r>
            <a:r>
              <a:rPr lang="en-IN" dirty="0" err="1"/>
              <a:t>tbody</a:t>
            </a:r>
            <a:r>
              <a:rPr lang="en-IN" dirty="0"/>
              <a:t>&gt;</a:t>
            </a:r>
          </a:p>
          <a:p>
            <a:r>
              <a:rPr lang="en-IN" dirty="0"/>
              <a:t>    &lt;/table&gt;</a:t>
            </a:r>
          </a:p>
          <a:p>
            <a:r>
              <a:rPr lang="en-IN" dirty="0"/>
              <a:t>&lt;/div&gt;</a:t>
            </a:r>
          </a:p>
          <a:p>
            <a:r>
              <a:rPr lang="en-IN" dirty="0"/>
              <a:t>&lt;/body&gt;</a:t>
            </a:r>
          </a:p>
          <a:p>
            <a:r>
              <a:rPr lang="en-IN" dirty="0"/>
              <a:t>&lt;/html&gt;</a:t>
            </a:r>
          </a:p>
        </p:txBody>
      </p:sp>
      <p:sp>
        <p:nvSpPr>
          <p:cNvPr id="5" name="TextBox 4"/>
          <p:cNvSpPr txBox="1"/>
          <p:nvPr/>
        </p:nvSpPr>
        <p:spPr>
          <a:xfrm>
            <a:off x="478971" y="1097280"/>
            <a:ext cx="4310743" cy="2308324"/>
          </a:xfrm>
          <a:prstGeom prst="rect">
            <a:avLst/>
          </a:prstGeom>
          <a:noFill/>
        </p:spPr>
        <p:txBody>
          <a:bodyPr wrap="square" rtlCol="0">
            <a:spAutoFit/>
          </a:bodyPr>
          <a:lstStyle/>
          <a:p>
            <a:pPr marL="342900" indent="-342900">
              <a:buAutoNum type="arabicPeriod"/>
            </a:pPr>
            <a:r>
              <a:rPr lang="en-US" b="1" dirty="0">
                <a:solidFill>
                  <a:srgbClr val="FF0000"/>
                </a:solidFill>
              </a:rPr>
              <a:t>Creating a Simple Table with Bootstrap</a:t>
            </a:r>
          </a:p>
          <a:p>
            <a:endParaRPr lang="en-US" b="1" dirty="0">
              <a:solidFill>
                <a:srgbClr val="FF0000"/>
              </a:solidFill>
            </a:endParaRPr>
          </a:p>
          <a:p>
            <a:r>
              <a:rPr lang="en-US" dirty="0"/>
              <a:t>You can create tables with basic styling that has horizontal dividers and small cell padding (8px by default), by just adding the Bootstrap's class .table to the &lt;table&gt; element.</a:t>
            </a:r>
          </a:p>
          <a:p>
            <a:endParaRPr lang="en-IN" dirty="0"/>
          </a:p>
        </p:txBody>
      </p:sp>
    </p:spTree>
    <p:extLst>
      <p:ext uri="{BB962C8B-B14F-4D97-AF65-F5344CB8AC3E}">
        <p14:creationId xmlns:p14="http://schemas.microsoft.com/office/powerpoint/2010/main" val="2115761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131" y="339634"/>
            <a:ext cx="4772298" cy="3139321"/>
          </a:xfrm>
          <a:prstGeom prst="rect">
            <a:avLst/>
          </a:prstGeom>
          <a:noFill/>
        </p:spPr>
        <p:txBody>
          <a:bodyPr wrap="square" rtlCol="0">
            <a:spAutoFit/>
          </a:bodyPr>
          <a:lstStyle/>
          <a:p>
            <a:r>
              <a:rPr lang="en-US" b="1" dirty="0">
                <a:solidFill>
                  <a:srgbClr val="FF0000"/>
                </a:solidFill>
              </a:rPr>
              <a:t>2. Creating Accented Tables</a:t>
            </a:r>
          </a:p>
          <a:p>
            <a:r>
              <a:rPr lang="en-US" dirty="0"/>
              <a:t>Bootstrap even provides a handful of contextual classes such as .table-primary, .table-secondary, .table-success, .table-danger, .table-warning, .table-info, .table-light and .table-dark to color tables, table rows or individual cells.</a:t>
            </a:r>
          </a:p>
          <a:p>
            <a:endParaRPr lang="en-US" dirty="0"/>
          </a:p>
          <a:p>
            <a:r>
              <a:rPr lang="en-US" dirty="0"/>
              <a:t>For example, you can create a dark version of the table (i.e. table with light text on dark backgrounds) by adding the contextual class .table-dark to the .table base class, like this:</a:t>
            </a:r>
            <a:endParaRPr lang="en-IN" dirty="0"/>
          </a:p>
        </p:txBody>
      </p:sp>
      <p:sp>
        <p:nvSpPr>
          <p:cNvPr id="5" name="TextBox 4"/>
          <p:cNvSpPr txBox="1"/>
          <p:nvPr/>
        </p:nvSpPr>
        <p:spPr>
          <a:xfrm>
            <a:off x="5268686" y="156754"/>
            <a:ext cx="6679474" cy="13665279"/>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&lt;meta charset="utf-8"&gt;</a:t>
            </a:r>
          </a:p>
          <a:p>
            <a:r>
              <a:rPr lang="en-IN" dirty="0"/>
              <a:t>&lt;meta name="viewport" content="width=device-width, initial-scale=1"&gt;</a:t>
            </a:r>
          </a:p>
          <a:p>
            <a:r>
              <a:rPr lang="en-IN" dirty="0"/>
              <a:t>&lt;title&gt;Bootstrap Dark Table&lt;/title&gt;</a:t>
            </a:r>
          </a:p>
          <a:p>
            <a:r>
              <a:rPr lang="en-IN" dirty="0"/>
              <a:t>&lt;link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r>
              <a:rPr lang="en-IN" dirty="0"/>
              <a:t>&lt;div class="m-4"&gt;</a:t>
            </a:r>
          </a:p>
          <a:p>
            <a:r>
              <a:rPr lang="en-IN" dirty="0"/>
              <a:t>    &lt;table class="table table-dark"&gt;</a:t>
            </a:r>
          </a:p>
          <a:p>
            <a:r>
              <a:rPr lang="en-IN" dirty="0"/>
              <a:t>        &lt;</a:t>
            </a:r>
            <a:r>
              <a:rPr lang="en-IN" dirty="0" err="1"/>
              <a:t>thead</a:t>
            </a:r>
            <a:r>
              <a:rPr lang="en-IN" dirty="0"/>
              <a:t>&gt;</a:t>
            </a:r>
          </a:p>
          <a:p>
            <a:r>
              <a:rPr lang="en-IN" dirty="0"/>
              <a:t>            &lt;</a:t>
            </a:r>
            <a:r>
              <a:rPr lang="en-IN" dirty="0" err="1"/>
              <a:t>tr</a:t>
            </a:r>
            <a:r>
              <a:rPr lang="en-IN" dirty="0"/>
              <a:t>&gt;</a:t>
            </a:r>
          </a:p>
          <a:p>
            <a:r>
              <a:rPr lang="en-IN" dirty="0"/>
              <a:t>                &lt;</a:t>
            </a:r>
            <a:r>
              <a:rPr lang="en-IN" dirty="0" err="1"/>
              <a:t>th</a:t>
            </a:r>
            <a:r>
              <a:rPr lang="en-IN" dirty="0"/>
              <a:t>&gt;#&lt;/</a:t>
            </a:r>
            <a:r>
              <a:rPr lang="en-IN" dirty="0" err="1"/>
              <a:t>th</a:t>
            </a:r>
            <a:r>
              <a:rPr lang="en-IN" dirty="0"/>
              <a:t>&gt;</a:t>
            </a:r>
          </a:p>
          <a:p>
            <a:r>
              <a:rPr lang="en-IN" dirty="0"/>
              <a:t>                &lt;</a:t>
            </a:r>
            <a:r>
              <a:rPr lang="en-IN" dirty="0" err="1"/>
              <a:t>th</a:t>
            </a:r>
            <a:r>
              <a:rPr lang="en-IN" dirty="0"/>
              <a:t>&gt;First Name&lt;/</a:t>
            </a:r>
            <a:r>
              <a:rPr lang="en-IN" dirty="0" err="1"/>
              <a:t>th</a:t>
            </a:r>
            <a:r>
              <a:rPr lang="en-IN" dirty="0"/>
              <a:t>&gt;</a:t>
            </a:r>
          </a:p>
          <a:p>
            <a:r>
              <a:rPr lang="en-IN" dirty="0"/>
              <a:t>                &lt;</a:t>
            </a:r>
            <a:r>
              <a:rPr lang="en-IN" dirty="0" err="1"/>
              <a:t>th</a:t>
            </a:r>
            <a:r>
              <a:rPr lang="en-IN" dirty="0"/>
              <a:t>&gt;Last Name&lt;/</a:t>
            </a:r>
            <a:r>
              <a:rPr lang="en-IN" dirty="0" err="1"/>
              <a:t>th</a:t>
            </a:r>
            <a:r>
              <a:rPr lang="en-IN" dirty="0"/>
              <a:t>&gt;</a:t>
            </a:r>
          </a:p>
          <a:p>
            <a:r>
              <a:rPr lang="en-IN" dirty="0"/>
              <a:t>                &lt;</a:t>
            </a:r>
            <a:r>
              <a:rPr lang="en-IN" dirty="0" err="1"/>
              <a:t>th</a:t>
            </a:r>
            <a:r>
              <a:rPr lang="en-IN" dirty="0"/>
              <a:t>&gt;Email&lt;/</a:t>
            </a:r>
            <a:r>
              <a:rPr lang="en-IN" dirty="0" err="1"/>
              <a:t>th</a:t>
            </a:r>
            <a:r>
              <a:rPr lang="en-IN" dirty="0"/>
              <a:t>&gt;</a:t>
            </a:r>
          </a:p>
          <a:p>
            <a:r>
              <a:rPr lang="en-IN" dirty="0"/>
              <a:t>            &lt;/</a:t>
            </a:r>
            <a:r>
              <a:rPr lang="en-IN" dirty="0" err="1"/>
              <a:t>tr</a:t>
            </a:r>
            <a:r>
              <a:rPr lang="en-IN" dirty="0"/>
              <a:t>&gt;</a:t>
            </a:r>
          </a:p>
          <a:p>
            <a:r>
              <a:rPr lang="en-IN" dirty="0"/>
              <a:t>        &lt;/</a:t>
            </a:r>
            <a:r>
              <a:rPr lang="en-IN" dirty="0" err="1"/>
              <a:t>thead</a:t>
            </a:r>
            <a:r>
              <a:rPr lang="en-IN" dirty="0"/>
              <a:t>&gt;</a:t>
            </a:r>
          </a:p>
          <a:p>
            <a:r>
              <a:rPr lang="en-IN" dirty="0"/>
              <a:t>        &lt;</a:t>
            </a:r>
            <a:r>
              <a:rPr lang="en-IN" dirty="0" err="1"/>
              <a:t>tbody</a:t>
            </a:r>
            <a:r>
              <a:rPr lang="en-IN" dirty="0"/>
              <a:t>&gt;</a:t>
            </a:r>
          </a:p>
          <a:p>
            <a:r>
              <a:rPr lang="en-IN" dirty="0"/>
              <a:t>            &lt;</a:t>
            </a:r>
            <a:r>
              <a:rPr lang="en-IN" dirty="0" err="1"/>
              <a:t>tr</a:t>
            </a:r>
            <a:r>
              <a:rPr lang="en-IN" dirty="0"/>
              <a:t>&gt;</a:t>
            </a:r>
          </a:p>
          <a:p>
            <a:r>
              <a:rPr lang="en-IN" dirty="0"/>
              <a:t>                &lt;td&gt;1&lt;/td&gt;</a:t>
            </a:r>
          </a:p>
          <a:p>
            <a:r>
              <a:rPr lang="en-IN" dirty="0"/>
              <a:t>                &lt;td&gt;Clark&lt;/td&gt;</a:t>
            </a:r>
          </a:p>
          <a:p>
            <a:r>
              <a:rPr lang="en-IN" dirty="0"/>
              <a:t>                &lt;td&gt;Kent&lt;/td&gt;</a:t>
            </a:r>
          </a:p>
          <a:p>
            <a:r>
              <a:rPr lang="en-IN" dirty="0"/>
              <a:t>                &lt;td&gt;clarkkent@mail.com&lt;/td&gt;</a:t>
            </a:r>
          </a:p>
          <a:p>
            <a:r>
              <a:rPr lang="en-IN" dirty="0"/>
              <a:t>            &lt;/</a:t>
            </a:r>
            <a:r>
              <a:rPr lang="en-IN" dirty="0" err="1"/>
              <a:t>tr</a:t>
            </a:r>
            <a:r>
              <a:rPr lang="en-IN" dirty="0"/>
              <a:t>&gt;</a:t>
            </a:r>
          </a:p>
          <a:p>
            <a:r>
              <a:rPr lang="en-IN" dirty="0"/>
              <a:t>            &lt;</a:t>
            </a:r>
            <a:r>
              <a:rPr lang="en-IN" dirty="0" err="1"/>
              <a:t>tr</a:t>
            </a:r>
            <a:r>
              <a:rPr lang="en-IN" dirty="0"/>
              <a:t>&gt;</a:t>
            </a:r>
          </a:p>
          <a:p>
            <a:r>
              <a:rPr lang="en-IN" dirty="0"/>
              <a:t>                &lt;td&gt;2&lt;/td&gt;</a:t>
            </a:r>
          </a:p>
          <a:p>
            <a:r>
              <a:rPr lang="en-IN" dirty="0"/>
              <a:t>                &lt;td&gt;Peter&lt;/td&gt;</a:t>
            </a:r>
          </a:p>
          <a:p>
            <a:r>
              <a:rPr lang="en-IN" dirty="0"/>
              <a:t>                &lt;td&gt;Parker&lt;/td&gt;</a:t>
            </a:r>
          </a:p>
          <a:p>
            <a:r>
              <a:rPr lang="en-IN" dirty="0"/>
              <a:t>                &lt;td&gt;peterparker@mail.com&lt;/td&gt;</a:t>
            </a:r>
          </a:p>
          <a:p>
            <a:r>
              <a:rPr lang="en-IN" dirty="0"/>
              <a:t>            &lt;/</a:t>
            </a:r>
            <a:r>
              <a:rPr lang="en-IN" dirty="0" err="1"/>
              <a:t>tr</a:t>
            </a:r>
            <a:r>
              <a:rPr lang="en-IN" dirty="0"/>
              <a:t>&gt;</a:t>
            </a:r>
          </a:p>
          <a:p>
            <a:r>
              <a:rPr lang="en-IN" dirty="0"/>
              <a:t>            &lt;</a:t>
            </a:r>
            <a:r>
              <a:rPr lang="en-IN" dirty="0" err="1"/>
              <a:t>tr</a:t>
            </a:r>
            <a:r>
              <a:rPr lang="en-IN" dirty="0"/>
              <a:t>&gt;</a:t>
            </a:r>
          </a:p>
          <a:p>
            <a:r>
              <a:rPr lang="en-IN" dirty="0"/>
              <a:t>                &lt;td&gt;3&lt;/td&gt;</a:t>
            </a:r>
          </a:p>
          <a:p>
            <a:r>
              <a:rPr lang="en-IN" dirty="0"/>
              <a:t>                &lt;td&gt;John&lt;/td&gt;</a:t>
            </a:r>
          </a:p>
          <a:p>
            <a:r>
              <a:rPr lang="en-IN" dirty="0"/>
              <a:t>                &lt;td&gt;Carter&lt;/td&gt;</a:t>
            </a:r>
          </a:p>
          <a:p>
            <a:r>
              <a:rPr lang="en-IN" dirty="0"/>
              <a:t>                &lt;td&gt;johncarter@mail.com&lt;/td&gt;</a:t>
            </a:r>
          </a:p>
          <a:p>
            <a:r>
              <a:rPr lang="en-IN" dirty="0"/>
              <a:t>            &lt;/</a:t>
            </a:r>
            <a:r>
              <a:rPr lang="en-IN" dirty="0" err="1"/>
              <a:t>tr</a:t>
            </a:r>
            <a:r>
              <a:rPr lang="en-IN" dirty="0"/>
              <a:t>&gt;</a:t>
            </a:r>
          </a:p>
          <a:p>
            <a:r>
              <a:rPr lang="en-IN" dirty="0"/>
              <a:t>        &lt;/</a:t>
            </a:r>
            <a:r>
              <a:rPr lang="en-IN" dirty="0" err="1"/>
              <a:t>tbody</a:t>
            </a:r>
            <a:r>
              <a:rPr lang="en-IN" dirty="0"/>
              <a:t>&gt;</a:t>
            </a:r>
          </a:p>
          <a:p>
            <a:r>
              <a:rPr lang="en-IN" dirty="0"/>
              <a:t>    &lt;/table&gt;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352997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794" y="478971"/>
            <a:ext cx="4206240" cy="1477328"/>
          </a:xfrm>
          <a:prstGeom prst="rect">
            <a:avLst/>
          </a:prstGeom>
          <a:noFill/>
        </p:spPr>
        <p:txBody>
          <a:bodyPr wrap="square" rtlCol="0">
            <a:spAutoFit/>
          </a:bodyPr>
          <a:lstStyle/>
          <a:p>
            <a:r>
              <a:rPr lang="en-US" b="1" dirty="0">
                <a:solidFill>
                  <a:srgbClr val="FF0000"/>
                </a:solidFill>
              </a:rPr>
              <a:t>3. Creating Tables with Striped Rows</a:t>
            </a:r>
          </a:p>
          <a:p>
            <a:r>
              <a:rPr lang="en-US" dirty="0"/>
              <a:t>You can also add zebra-striping to the table rows within the &lt;</a:t>
            </a:r>
            <a:r>
              <a:rPr lang="en-US" dirty="0" err="1"/>
              <a:t>tbody</a:t>
            </a:r>
            <a:r>
              <a:rPr lang="en-US" dirty="0"/>
              <a:t>&gt; by simply adding an additional class .table-striped to the .table base class, as shown below:</a:t>
            </a:r>
            <a:endParaRPr lang="en-IN" dirty="0"/>
          </a:p>
        </p:txBody>
      </p:sp>
      <p:sp>
        <p:nvSpPr>
          <p:cNvPr id="5" name="TextBox 4"/>
          <p:cNvSpPr txBox="1"/>
          <p:nvPr/>
        </p:nvSpPr>
        <p:spPr>
          <a:xfrm>
            <a:off x="4397829" y="165463"/>
            <a:ext cx="7567748" cy="47274480"/>
          </a:xfrm>
          <a:prstGeom prst="rect">
            <a:avLst/>
          </a:prstGeom>
          <a:noFill/>
        </p:spPr>
        <p:txBody>
          <a:bodyPr wrap="square" rtlCol="0">
            <a:spAutoFit/>
          </a:bodyPr>
          <a:lstStyle/>
          <a:p>
            <a:r>
              <a:rPr lang="en-US" sz="1050" dirty="0"/>
              <a:t>&lt;!DOCTYPE html&gt;</a:t>
            </a:r>
          </a:p>
          <a:p>
            <a:r>
              <a:rPr lang="en-US" sz="1050" dirty="0"/>
              <a:t>&lt;html lang="</a:t>
            </a:r>
            <a:r>
              <a:rPr lang="en-US" sz="1050" dirty="0" err="1"/>
              <a:t>en</a:t>
            </a:r>
            <a:r>
              <a:rPr lang="en-US" sz="1050" dirty="0"/>
              <a:t>"&gt;</a:t>
            </a:r>
          </a:p>
          <a:p>
            <a:r>
              <a:rPr lang="en-US" sz="1050" dirty="0"/>
              <a:t>&lt;head&gt;</a:t>
            </a:r>
          </a:p>
          <a:p>
            <a:r>
              <a:rPr lang="en-US" sz="1050" dirty="0"/>
              <a:t>&lt;meta charset="utf-8"&gt;</a:t>
            </a:r>
          </a:p>
          <a:p>
            <a:r>
              <a:rPr lang="en-US" sz="1050" dirty="0"/>
              <a:t>&lt;meta name="viewport" content="width=device-width, initial-scale=1"&gt;</a:t>
            </a:r>
          </a:p>
          <a:p>
            <a:r>
              <a:rPr lang="en-US" sz="1050" dirty="0"/>
              <a:t>&lt;title&gt;Bootstrap Zebra-Striped Tables&lt;/title&gt;</a:t>
            </a:r>
          </a:p>
          <a:p>
            <a:r>
              <a:rPr lang="en-US" sz="1050" dirty="0"/>
              <a:t>&lt;link </a:t>
            </a:r>
            <a:r>
              <a:rPr lang="en-US" sz="1050" dirty="0" err="1"/>
              <a:t>href</a:t>
            </a:r>
            <a:r>
              <a:rPr lang="en-US" sz="1050" dirty="0"/>
              <a:t>="https://cdn.jsdelivr.net/</a:t>
            </a:r>
            <a:r>
              <a:rPr lang="en-US" sz="1050" dirty="0" err="1"/>
              <a:t>npm</a:t>
            </a:r>
            <a:r>
              <a:rPr lang="en-US" sz="1050" dirty="0"/>
              <a:t>/bootstrap@5.0.2/</a:t>
            </a:r>
            <a:r>
              <a:rPr lang="en-US" sz="1050" dirty="0" err="1"/>
              <a:t>dist</a:t>
            </a:r>
            <a:r>
              <a:rPr lang="en-US" sz="1050" dirty="0"/>
              <a:t>/</a:t>
            </a:r>
            <a:r>
              <a:rPr lang="en-US" sz="1050" dirty="0" err="1"/>
              <a:t>css</a:t>
            </a:r>
            <a:r>
              <a:rPr lang="en-US" sz="1050" dirty="0"/>
              <a:t>/bootstrap.min.css" </a:t>
            </a:r>
            <a:r>
              <a:rPr lang="en-US" sz="1050" dirty="0" err="1"/>
              <a:t>rel</a:t>
            </a:r>
            <a:r>
              <a:rPr lang="en-US" sz="1050" dirty="0"/>
              <a:t>="stylesheet"&gt;</a:t>
            </a:r>
          </a:p>
          <a:p>
            <a:r>
              <a:rPr lang="en-US" sz="1050" dirty="0"/>
              <a:t>&lt;script </a:t>
            </a:r>
            <a:r>
              <a:rPr lang="en-US" sz="1050" dirty="0" err="1"/>
              <a:t>src</a:t>
            </a:r>
            <a:r>
              <a:rPr lang="en-US" sz="1050" dirty="0"/>
              <a:t>="https://cdn.jsdelivr.net/</a:t>
            </a:r>
            <a:r>
              <a:rPr lang="en-US" sz="1050" dirty="0" err="1"/>
              <a:t>npm</a:t>
            </a:r>
            <a:r>
              <a:rPr lang="en-US" sz="1050" dirty="0"/>
              <a:t>/bootstrap@5.0.2/</a:t>
            </a:r>
            <a:r>
              <a:rPr lang="en-US" sz="1050" dirty="0" err="1"/>
              <a:t>dist</a:t>
            </a:r>
            <a:r>
              <a:rPr lang="en-US" sz="1050" dirty="0"/>
              <a:t>/</a:t>
            </a:r>
            <a:r>
              <a:rPr lang="en-US" sz="1050" dirty="0" err="1"/>
              <a:t>js</a:t>
            </a:r>
            <a:r>
              <a:rPr lang="en-US" sz="1050" dirty="0"/>
              <a:t>/bootstrap.bundle.min.js"&gt;&lt;/script&gt;</a:t>
            </a:r>
          </a:p>
          <a:p>
            <a:r>
              <a:rPr lang="en-US" sz="1050" dirty="0"/>
              <a:t>&lt;/head&gt;</a:t>
            </a:r>
          </a:p>
          <a:p>
            <a:r>
              <a:rPr lang="en-US" sz="1050" dirty="0"/>
              <a:t>&lt;body&gt;</a:t>
            </a:r>
          </a:p>
          <a:p>
            <a:r>
              <a:rPr lang="en-US" sz="1050" dirty="0"/>
              <a:t>&lt;div class="m-4"&gt;</a:t>
            </a:r>
          </a:p>
          <a:p>
            <a:r>
              <a:rPr lang="en-US" sz="1050" dirty="0"/>
              <a:t>    &lt;table class="table table-striped"&gt;</a:t>
            </a:r>
          </a:p>
          <a:p>
            <a:r>
              <a:rPr lang="en-US" sz="1050" dirty="0"/>
              <a:t>        &lt;</a:t>
            </a:r>
            <a:r>
              <a:rPr lang="en-US" sz="1050" dirty="0" err="1"/>
              <a:t>thead</a:t>
            </a:r>
            <a:r>
              <a:rPr lang="en-US" sz="1050" dirty="0"/>
              <a:t>&gt;</a:t>
            </a:r>
          </a:p>
          <a:p>
            <a:r>
              <a:rPr lang="en-US" sz="1050" dirty="0"/>
              <a:t>            &lt;tr&gt;</a:t>
            </a:r>
          </a:p>
          <a:p>
            <a:r>
              <a:rPr lang="en-US" sz="1050" dirty="0"/>
              <a:t>                &lt;</a:t>
            </a:r>
            <a:r>
              <a:rPr lang="en-US" sz="1050" dirty="0" err="1"/>
              <a:t>th</a:t>
            </a:r>
            <a:r>
              <a:rPr lang="en-US" sz="1050" dirty="0"/>
              <a:t>&gt;#&lt;/th&gt;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&lt;/tr&gt;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&lt;tr&gt;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&lt;/tr&gt;</a:t>
            </a:r>
          </a:p>
          <a:p>
            <a:r>
              <a:rPr lang="en-US" sz="1050" dirty="0"/>
              <a:t>            &lt;tr&gt;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&lt;/tr&gt;</a:t>
            </a:r>
          </a:p>
          <a:p>
            <a:r>
              <a:rPr lang="en-US" sz="1050" dirty="0"/>
              <a:t>            &lt;tr&gt;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&lt;/tr&gt;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table-dark"&gt;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table-primary"&gt;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table-secondary"&gt;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table-success"&gt;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table-danger"&gt;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table-warning"&gt;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table-info"&gt;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endParaRPr lang="en-US" sz="1050" dirty="0"/>
          </a:p>
          <a:p>
            <a:r>
              <a:rPr lang="en-US" sz="1050" dirty="0"/>
              <a:t>    &lt;table class="table table-striped table-light"&gt;</a:t>
            </a:r>
          </a:p>
          <a:p>
            <a:r>
              <a:rPr lang="en-US" sz="1050" dirty="0"/>
              <a:t>        &lt;</a:t>
            </a:r>
            <a:r>
              <a:rPr lang="en-US" sz="1050" dirty="0" err="1"/>
              <a:t>thead</a:t>
            </a:r>
            <a:r>
              <a:rPr lang="en-US" sz="1050" dirty="0"/>
              <a:t>&gt;</a:t>
            </a:r>
          </a:p>
          <a:p>
            <a:r>
              <a:rPr lang="en-US" sz="1050" dirty="0"/>
              <a:t>            &lt;</a:t>
            </a:r>
            <a:r>
              <a:rPr lang="en-US" sz="1050" dirty="0" err="1"/>
              <a:t>tr</a:t>
            </a:r>
            <a:r>
              <a:rPr lang="en-US" sz="1050" dirty="0"/>
              <a:t>&gt;</a:t>
            </a:r>
          </a:p>
          <a:p>
            <a:r>
              <a:rPr lang="en-US" sz="1050" dirty="0"/>
              <a:t>                &lt;</a:t>
            </a:r>
            <a:r>
              <a:rPr lang="en-US" sz="1050" dirty="0" err="1"/>
              <a:t>th</a:t>
            </a:r>
            <a:r>
              <a:rPr lang="en-US" sz="1050" dirty="0"/>
              <a:t>&gt;#&lt;/</a:t>
            </a:r>
            <a:r>
              <a:rPr lang="en-US" sz="1050" dirty="0" err="1"/>
              <a:t>th</a:t>
            </a:r>
            <a:r>
              <a:rPr lang="en-US" sz="1050" dirty="0"/>
              <a:t>&gt;</a:t>
            </a:r>
          </a:p>
          <a:p>
            <a:r>
              <a:rPr lang="en-US" sz="1050" dirty="0"/>
              <a:t>                &lt;</a:t>
            </a:r>
            <a:r>
              <a:rPr lang="en-US" sz="1050" dirty="0" err="1"/>
              <a:t>th</a:t>
            </a:r>
            <a:r>
              <a:rPr lang="en-US" sz="1050" dirty="0"/>
              <a:t>&gt;First Name&lt;/</a:t>
            </a:r>
            <a:r>
              <a:rPr lang="en-US" sz="1050" dirty="0" err="1"/>
              <a:t>th</a:t>
            </a:r>
            <a:r>
              <a:rPr lang="en-US" sz="1050" dirty="0"/>
              <a:t>&gt;</a:t>
            </a:r>
          </a:p>
          <a:p>
            <a:r>
              <a:rPr lang="en-US" sz="1050" dirty="0"/>
              <a:t>                &lt;</a:t>
            </a:r>
            <a:r>
              <a:rPr lang="en-US" sz="1050" dirty="0" err="1"/>
              <a:t>th</a:t>
            </a:r>
            <a:r>
              <a:rPr lang="en-US" sz="1050" dirty="0"/>
              <a:t>&gt;Last Name&lt;/</a:t>
            </a:r>
            <a:r>
              <a:rPr lang="en-US" sz="1050" dirty="0" err="1"/>
              <a:t>th</a:t>
            </a:r>
            <a:r>
              <a:rPr lang="en-US" sz="1050" dirty="0"/>
              <a:t>&gt;</a:t>
            </a:r>
          </a:p>
          <a:p>
            <a:r>
              <a:rPr lang="en-US" sz="1050" dirty="0"/>
              <a:t>                &lt;</a:t>
            </a:r>
            <a:r>
              <a:rPr lang="en-US" sz="1050" dirty="0" err="1"/>
              <a:t>th</a:t>
            </a:r>
            <a:r>
              <a:rPr lang="en-US" sz="1050" dirty="0"/>
              <a:t>&gt;Email&lt;/</a:t>
            </a:r>
            <a:r>
              <a:rPr lang="en-US" sz="1050" dirty="0" err="1"/>
              <a:t>th</a:t>
            </a:r>
            <a:r>
              <a:rPr lang="en-US" sz="1050" dirty="0"/>
              <a:t>&gt;</a:t>
            </a:r>
          </a:p>
          <a:p>
            <a:r>
              <a:rPr lang="en-US" sz="1050" dirty="0"/>
              <a:t>            &lt;/</a:t>
            </a:r>
            <a:r>
              <a:rPr lang="en-US" sz="1050" dirty="0" err="1"/>
              <a:t>tr</a:t>
            </a:r>
            <a:r>
              <a:rPr lang="en-US" sz="1050" dirty="0"/>
              <a:t>&gt;</a:t>
            </a:r>
          </a:p>
          <a:p>
            <a:r>
              <a:rPr lang="en-US" sz="1050" dirty="0"/>
              <a:t>        &lt;/</a:t>
            </a:r>
            <a:r>
              <a:rPr lang="en-US" sz="1050" dirty="0" err="1"/>
              <a:t>thead</a:t>
            </a:r>
            <a:r>
              <a:rPr lang="en-US" sz="1050" dirty="0"/>
              <a:t>&gt;</a:t>
            </a:r>
          </a:p>
          <a:p>
            <a:r>
              <a:rPr lang="en-US" sz="1050" dirty="0"/>
              <a:t>        &lt;</a:t>
            </a:r>
            <a:r>
              <a:rPr lang="en-US" sz="1050" dirty="0" err="1"/>
              <a:t>tbody</a:t>
            </a:r>
            <a:r>
              <a:rPr lang="en-US" sz="1050" dirty="0"/>
              <a:t>&gt;</a:t>
            </a:r>
          </a:p>
          <a:p>
            <a:r>
              <a:rPr lang="en-US" sz="1050" dirty="0"/>
              <a:t>            &lt;</a:t>
            </a:r>
            <a:r>
              <a:rPr lang="en-US" sz="1050" dirty="0" err="1"/>
              <a:t>tr</a:t>
            </a:r>
            <a:r>
              <a:rPr lang="en-US" sz="1050" dirty="0"/>
              <a:t>&gt;</a:t>
            </a:r>
          </a:p>
          <a:p>
            <a:r>
              <a:rPr lang="en-US" sz="1050" dirty="0"/>
              <a:t>                &lt;td&gt;1&lt;/td&gt;</a:t>
            </a:r>
          </a:p>
          <a:p>
            <a:r>
              <a:rPr lang="en-US" sz="1050" dirty="0"/>
              <a:t>                &lt;td&gt;Clark&lt;/td&gt;</a:t>
            </a:r>
          </a:p>
          <a:p>
            <a:r>
              <a:rPr lang="en-US" sz="1050" dirty="0"/>
              <a:t>                &lt;td&gt;Kent&lt;/td&gt;</a:t>
            </a:r>
          </a:p>
          <a:p>
            <a:r>
              <a:rPr lang="en-US" sz="1050" dirty="0"/>
              <a:t>                &lt;td&gt;clarkkent@mail.com&lt;/td&gt;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&lt;td&gt;2&lt;/td&gt;</a:t>
            </a:r>
          </a:p>
          <a:p>
            <a:r>
              <a:rPr lang="en-US" sz="1050" dirty="0"/>
              <a:t>                &lt;td&gt;Peter&lt;/td&gt;</a:t>
            </a:r>
          </a:p>
          <a:p>
            <a:r>
              <a:rPr lang="en-US" sz="1050" dirty="0"/>
              <a:t>                &lt;td&gt;Parker&lt;/td&gt;</a:t>
            </a:r>
          </a:p>
          <a:p>
            <a:r>
              <a:rPr lang="en-US" sz="1050" dirty="0"/>
              <a:t>                &lt;td&gt;peterparker@mail.com&lt;/td&gt;</a:t>
            </a:r>
          </a:p>
          <a:p>
            <a:r>
              <a:rPr lang="en-US" sz="1050" dirty="0"/>
              <a:t>            &lt;/</a:t>
            </a:r>
            <a:r>
              <a:rPr lang="en-US" sz="1050" dirty="0" err="1"/>
              <a:t>tr</a:t>
            </a:r>
            <a:r>
              <a:rPr lang="en-US" sz="1050" dirty="0"/>
              <a:t>&gt;</a:t>
            </a:r>
          </a:p>
          <a:p>
            <a:r>
              <a:rPr lang="en-US" sz="1050" dirty="0"/>
              <a:t>            &lt;</a:t>
            </a:r>
            <a:r>
              <a:rPr lang="en-US" sz="1050" dirty="0" err="1"/>
              <a:t>tr</a:t>
            </a:r>
            <a:r>
              <a:rPr lang="en-US" sz="1050" dirty="0"/>
              <a:t>&gt;</a:t>
            </a:r>
          </a:p>
          <a:p>
            <a:r>
              <a:rPr lang="en-US" sz="1050" dirty="0"/>
              <a:t>                &lt;td&gt;3&lt;/td&gt;</a:t>
            </a:r>
          </a:p>
          <a:p>
            <a:r>
              <a:rPr lang="en-US" sz="1050" dirty="0"/>
              <a:t>                &lt;td&gt;John&lt;/td&gt;</a:t>
            </a:r>
          </a:p>
          <a:p>
            <a:r>
              <a:rPr lang="en-US" sz="1050" dirty="0"/>
              <a:t>                &lt;td&gt;Carter&lt;/td&gt;</a:t>
            </a:r>
          </a:p>
          <a:p>
            <a:r>
              <a:rPr lang="en-US" sz="1050" dirty="0"/>
              <a:t>                &lt;td&gt;johncarter@mail.com&lt;/td&gt;</a:t>
            </a:r>
          </a:p>
          <a:p>
            <a:r>
              <a:rPr lang="en-US" sz="1050" dirty="0"/>
              <a:t>            &lt;/</a:t>
            </a:r>
            <a:r>
              <a:rPr lang="en-US" sz="1050" dirty="0" err="1"/>
              <a:t>tr</a:t>
            </a:r>
            <a:r>
              <a:rPr lang="en-US" sz="1050" dirty="0"/>
              <a:t>&gt;</a:t>
            </a:r>
          </a:p>
          <a:p>
            <a:r>
              <a:rPr lang="en-US" sz="1050" dirty="0"/>
              <a:t>        &lt;/</a:t>
            </a:r>
            <a:r>
              <a:rPr lang="en-US" sz="1050" dirty="0" err="1"/>
              <a:t>tbody</a:t>
            </a:r>
            <a:r>
              <a:rPr lang="en-US" sz="1050" dirty="0"/>
              <a:t>&gt;</a:t>
            </a:r>
          </a:p>
          <a:p>
            <a:r>
              <a:rPr lang="en-US" sz="1050" dirty="0"/>
              <a:t>    &lt;/table&gt;</a:t>
            </a:r>
          </a:p>
          <a:p>
            <a:r>
              <a:rPr lang="en-US" sz="1050" dirty="0"/>
              <a:t>&lt;/div&gt;</a:t>
            </a:r>
          </a:p>
          <a:p>
            <a:r>
              <a:rPr lang="en-US" sz="1050" dirty="0"/>
              <a:t>&lt;/body&gt;</a:t>
            </a:r>
          </a:p>
          <a:p>
            <a:r>
              <a:rPr lang="en-US" sz="1050" dirty="0"/>
              <a:t>&lt;/html&gt;</a:t>
            </a:r>
            <a:endParaRPr lang="en-IN" sz="1050" dirty="0"/>
          </a:p>
        </p:txBody>
      </p:sp>
    </p:spTree>
    <p:extLst>
      <p:ext uri="{BB962C8B-B14F-4D97-AF65-F5344CB8AC3E}">
        <p14:creationId xmlns:p14="http://schemas.microsoft.com/office/powerpoint/2010/main" val="2165608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794" y="609600"/>
            <a:ext cx="4990012" cy="1477328"/>
          </a:xfrm>
          <a:prstGeom prst="rect">
            <a:avLst/>
          </a:prstGeom>
          <a:noFill/>
        </p:spPr>
        <p:txBody>
          <a:bodyPr wrap="square" rtlCol="0">
            <a:spAutoFit/>
          </a:bodyPr>
          <a:lstStyle/>
          <a:p>
            <a:r>
              <a:rPr lang="en-US" b="1" dirty="0">
                <a:solidFill>
                  <a:srgbClr val="FF0000"/>
                </a:solidFill>
              </a:rPr>
              <a:t>4. Creating Bordered Tables</a:t>
            </a:r>
          </a:p>
          <a:p>
            <a:r>
              <a:rPr lang="en-US" dirty="0"/>
              <a:t>You can add borders on all sides of the table and cells by adding the modifier class .table-bordered to the .table base class, as shown in the following example:</a:t>
            </a:r>
            <a:endParaRPr lang="en-IN" dirty="0"/>
          </a:p>
        </p:txBody>
      </p:sp>
      <p:sp>
        <p:nvSpPr>
          <p:cNvPr id="5" name="TextBox 4"/>
          <p:cNvSpPr txBox="1"/>
          <p:nvPr/>
        </p:nvSpPr>
        <p:spPr>
          <a:xfrm>
            <a:off x="5016137" y="121920"/>
            <a:ext cx="6871063" cy="82361008"/>
          </a:xfrm>
          <a:prstGeom prst="rect">
            <a:avLst/>
          </a:prstGeom>
          <a:noFill/>
        </p:spPr>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&lt;title&gt;Bootstrap Bordered Tables&lt;/title&gt;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&lt;div class="m-4"&gt;</a:t>
            </a:r>
          </a:p>
          <a:p>
            <a:r>
              <a:rPr lang="en-US" dirty="0"/>
              <a:t>    &lt;table class="table table-bordered"&gt;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table-dark"&gt;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table-primary"&gt;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table-secondary"&gt;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table-success"&gt;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table-danger"&gt;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table-warning"&gt;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table-info"&gt;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table-bordered table-light"&gt;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r>
              <a:rPr lang="en-US" dirty="0"/>
              <a:t>&lt;/div&gt;</a:t>
            </a:r>
          </a:p>
          <a:p>
            <a:r>
              <a:rPr lang="en-US" dirty="0"/>
              <a:t>&lt;/body&gt;</a:t>
            </a:r>
          </a:p>
          <a:p>
            <a:r>
              <a:rPr lang="en-US" dirty="0"/>
              <a:t>&lt;/html&gt;</a:t>
            </a:r>
            <a:endParaRPr lang="en-IN" dirty="0"/>
          </a:p>
        </p:txBody>
      </p:sp>
    </p:spTree>
    <p:extLst>
      <p:ext uri="{BB962C8B-B14F-4D97-AF65-F5344CB8AC3E}">
        <p14:creationId xmlns:p14="http://schemas.microsoft.com/office/powerpoint/2010/main" val="346498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423" y="496389"/>
            <a:ext cx="4267200" cy="1200329"/>
          </a:xfrm>
          <a:prstGeom prst="rect">
            <a:avLst/>
          </a:prstGeom>
          <a:noFill/>
        </p:spPr>
        <p:txBody>
          <a:bodyPr wrap="square" rtlCol="0">
            <a:spAutoFit/>
          </a:bodyPr>
          <a:lstStyle/>
          <a:p>
            <a:r>
              <a:rPr lang="en-US" b="1" dirty="0">
                <a:solidFill>
                  <a:srgbClr val="FF0000"/>
                </a:solidFill>
              </a:rPr>
              <a:t>5. Creating Borderless Tables</a:t>
            </a:r>
          </a:p>
          <a:p>
            <a:r>
              <a:rPr lang="en-US" dirty="0"/>
              <a:t>You can also create borderless tables using the class .table-borderless on the .table element.</a:t>
            </a:r>
            <a:endParaRPr lang="en-IN" dirty="0"/>
          </a:p>
        </p:txBody>
      </p:sp>
      <p:sp>
        <p:nvSpPr>
          <p:cNvPr id="5" name="TextBox 4"/>
          <p:cNvSpPr txBox="1"/>
          <p:nvPr/>
        </p:nvSpPr>
        <p:spPr>
          <a:xfrm>
            <a:off x="4563291" y="209006"/>
            <a:ext cx="7445829" cy="54014787"/>
          </a:xfrm>
          <a:prstGeom prst="rect">
            <a:avLst/>
          </a:prstGeom>
          <a:noFill/>
        </p:spPr>
        <p:txBody>
          <a:bodyPr wrap="square" rtlCol="0">
            <a:spAutoFit/>
          </a:bodyPr>
          <a:lstStyle/>
          <a:p>
            <a:r>
              <a:rPr lang="en-US" sz="1200" dirty="0"/>
              <a:t>&lt;!DOCTYPE html&gt;</a:t>
            </a:r>
          </a:p>
          <a:p>
            <a:r>
              <a:rPr lang="en-US" sz="1200" dirty="0"/>
              <a:t>&lt;html </a:t>
            </a:r>
            <a:r>
              <a:rPr lang="en-US" sz="1200" dirty="0" err="1"/>
              <a:t>lang</a:t>
            </a:r>
            <a:r>
              <a:rPr lang="en-US" sz="1200" dirty="0"/>
              <a:t>="</a:t>
            </a:r>
            <a:r>
              <a:rPr lang="en-US" sz="1200" dirty="0" err="1"/>
              <a:t>en</a:t>
            </a:r>
            <a:r>
              <a:rPr lang="en-US" sz="1200" dirty="0"/>
              <a:t>"&gt;</a:t>
            </a:r>
          </a:p>
          <a:p>
            <a:r>
              <a:rPr lang="en-US" sz="1200" dirty="0"/>
              <a:t>&lt;head&gt;</a:t>
            </a:r>
          </a:p>
          <a:p>
            <a:r>
              <a:rPr lang="en-US" sz="1200" dirty="0"/>
              <a:t>&lt;meta charset="utf-8"&gt;</a:t>
            </a:r>
          </a:p>
          <a:p>
            <a:r>
              <a:rPr lang="en-US" sz="1200" dirty="0"/>
              <a:t>&lt;meta name="viewport" content="width=device-width, initial-scale=1"&gt;</a:t>
            </a:r>
          </a:p>
          <a:p>
            <a:r>
              <a:rPr lang="en-US" sz="1200" dirty="0"/>
              <a:t>&lt;title&gt;Bootstrap Borderless Tables&lt;/title&gt;</a:t>
            </a:r>
          </a:p>
          <a:p>
            <a:r>
              <a:rPr lang="en-US" sz="1200" dirty="0"/>
              <a:t>&lt;link </a:t>
            </a:r>
            <a:r>
              <a:rPr lang="en-US" sz="1200" dirty="0" err="1"/>
              <a:t>href</a:t>
            </a:r>
            <a:r>
              <a:rPr lang="en-US" sz="1200" dirty="0"/>
              <a:t>="https://cdn.jsdelivr.net/</a:t>
            </a:r>
            <a:r>
              <a:rPr lang="en-US" sz="1200" dirty="0" err="1"/>
              <a:t>npm</a:t>
            </a:r>
            <a:r>
              <a:rPr lang="en-US" sz="1200" dirty="0"/>
              <a:t>/bootstrap@5.0.2/</a:t>
            </a:r>
            <a:r>
              <a:rPr lang="en-US" sz="1200" dirty="0" err="1"/>
              <a:t>dist</a:t>
            </a:r>
            <a:r>
              <a:rPr lang="en-US" sz="1200" dirty="0"/>
              <a:t>/</a:t>
            </a:r>
            <a:r>
              <a:rPr lang="en-US" sz="1200" dirty="0" err="1"/>
              <a:t>css</a:t>
            </a:r>
            <a:r>
              <a:rPr lang="en-US" sz="1200" dirty="0"/>
              <a:t>/bootstrap.min.css" </a:t>
            </a:r>
            <a:r>
              <a:rPr lang="en-US" sz="1200" dirty="0" err="1"/>
              <a:t>rel</a:t>
            </a:r>
            <a:r>
              <a:rPr lang="en-US" sz="1200" dirty="0"/>
              <a:t>="stylesheet"&gt;</a:t>
            </a:r>
          </a:p>
          <a:p>
            <a:r>
              <a:rPr lang="en-US" sz="1200" dirty="0"/>
              <a:t>&lt;script </a:t>
            </a:r>
            <a:r>
              <a:rPr lang="en-US" sz="1200" dirty="0" err="1"/>
              <a:t>src</a:t>
            </a:r>
            <a:r>
              <a:rPr lang="en-US" sz="1200" dirty="0"/>
              <a:t>="https://cdn.jsdelivr.net/</a:t>
            </a:r>
            <a:r>
              <a:rPr lang="en-US" sz="1200" dirty="0" err="1"/>
              <a:t>npm</a:t>
            </a:r>
            <a:r>
              <a:rPr lang="en-US" sz="1200" dirty="0"/>
              <a:t>/bootstrap@5.0.2/</a:t>
            </a:r>
            <a:r>
              <a:rPr lang="en-US" sz="1200" dirty="0" err="1"/>
              <a:t>dist</a:t>
            </a:r>
            <a:r>
              <a:rPr lang="en-US" sz="1200" dirty="0"/>
              <a:t>/</a:t>
            </a:r>
            <a:r>
              <a:rPr lang="en-US" sz="1200" dirty="0" err="1"/>
              <a:t>js</a:t>
            </a:r>
            <a:r>
              <a:rPr lang="en-US" sz="1200" dirty="0"/>
              <a:t>/bootstrap.bundle.min.js"&gt;&lt;/script&gt;</a:t>
            </a:r>
          </a:p>
          <a:p>
            <a:r>
              <a:rPr lang="en-US" sz="1200" dirty="0"/>
              <a:t>&lt;/head&gt;</a:t>
            </a:r>
          </a:p>
          <a:p>
            <a:r>
              <a:rPr lang="en-US" sz="1200" dirty="0"/>
              <a:t>&lt;body&gt;</a:t>
            </a:r>
          </a:p>
          <a:p>
            <a:r>
              <a:rPr lang="en-US" sz="1200" dirty="0"/>
              <a:t>&lt;div class="m-4"&gt;</a:t>
            </a:r>
          </a:p>
          <a:p>
            <a:r>
              <a:rPr lang="en-US" sz="1200" dirty="0"/>
              <a:t>    &lt;table class="table table-borderless"&gt;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table-dark"&gt;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table-primary"&gt;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table-secondary"&gt;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table-success"&gt;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table-danger"&gt;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table-warning"&gt;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table-info"&gt;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endParaRPr lang="en-US" sz="1200" dirty="0"/>
          </a:p>
          <a:p>
            <a:r>
              <a:rPr lang="en-US" sz="1200" dirty="0"/>
              <a:t>    &lt;table class="table table-borderless table-light"&gt;</a:t>
            </a:r>
          </a:p>
          <a:p>
            <a:r>
              <a:rPr lang="en-US" sz="1200" dirty="0"/>
              <a:t>        &lt;</a:t>
            </a:r>
            <a:r>
              <a:rPr lang="en-US" sz="1200" dirty="0" err="1"/>
              <a:t>thead</a:t>
            </a:r>
            <a:r>
              <a:rPr lang="en-US" sz="1200" dirty="0"/>
              <a:t>&gt;</a:t>
            </a:r>
          </a:p>
          <a:p>
            <a:r>
              <a:rPr lang="en-US" sz="1200" dirty="0"/>
              <a:t>            &lt;</a:t>
            </a:r>
            <a:r>
              <a:rPr lang="en-US" sz="1200" dirty="0" err="1"/>
              <a:t>tr</a:t>
            </a:r>
            <a:r>
              <a:rPr lang="en-US" sz="1200" dirty="0"/>
              <a:t>&gt;</a:t>
            </a:r>
          </a:p>
          <a:p>
            <a:r>
              <a:rPr lang="en-US" sz="1200" dirty="0"/>
              <a:t>                &lt;</a:t>
            </a:r>
            <a:r>
              <a:rPr lang="en-US" sz="1200" dirty="0" err="1"/>
              <a:t>th</a:t>
            </a:r>
            <a:r>
              <a:rPr lang="en-US" sz="1200" dirty="0"/>
              <a:t>&gt;#&lt;/</a:t>
            </a:r>
            <a:r>
              <a:rPr lang="en-US" sz="1200" dirty="0" err="1"/>
              <a:t>th</a:t>
            </a:r>
            <a:r>
              <a:rPr lang="en-US" sz="1200" dirty="0"/>
              <a:t>&gt;</a:t>
            </a:r>
          </a:p>
          <a:p>
            <a:r>
              <a:rPr lang="en-US" sz="1200" dirty="0"/>
              <a:t>                &lt;</a:t>
            </a:r>
            <a:r>
              <a:rPr lang="en-US" sz="1200" dirty="0" err="1"/>
              <a:t>th</a:t>
            </a:r>
            <a:r>
              <a:rPr lang="en-US" sz="1200" dirty="0"/>
              <a:t>&gt;First Name&lt;/</a:t>
            </a:r>
            <a:r>
              <a:rPr lang="en-US" sz="1200" dirty="0" err="1"/>
              <a:t>th</a:t>
            </a:r>
            <a:r>
              <a:rPr lang="en-US" sz="1200" dirty="0"/>
              <a:t>&gt;</a:t>
            </a:r>
          </a:p>
          <a:p>
            <a:r>
              <a:rPr lang="en-US" sz="1200" dirty="0"/>
              <a:t>                &lt;</a:t>
            </a:r>
            <a:r>
              <a:rPr lang="en-US" sz="1200" dirty="0" err="1"/>
              <a:t>th</a:t>
            </a:r>
            <a:r>
              <a:rPr lang="en-US" sz="1200" dirty="0"/>
              <a:t>&gt;Last Name&lt;/</a:t>
            </a:r>
            <a:r>
              <a:rPr lang="en-US" sz="1200" dirty="0" err="1"/>
              <a:t>th</a:t>
            </a:r>
            <a:r>
              <a:rPr lang="en-US" sz="1200" dirty="0"/>
              <a:t>&gt;</a:t>
            </a:r>
          </a:p>
          <a:p>
            <a:r>
              <a:rPr lang="en-US" sz="1200" dirty="0"/>
              <a:t>                &lt;</a:t>
            </a:r>
            <a:r>
              <a:rPr lang="en-US" sz="1200" dirty="0" err="1"/>
              <a:t>th</a:t>
            </a:r>
            <a:r>
              <a:rPr lang="en-US" sz="1200" dirty="0"/>
              <a:t>&gt;Email&lt;/</a:t>
            </a:r>
            <a:r>
              <a:rPr lang="en-US" sz="1200" dirty="0" err="1"/>
              <a:t>th</a:t>
            </a:r>
            <a:r>
              <a:rPr lang="en-US" sz="1200" dirty="0"/>
              <a:t>&gt;</a:t>
            </a:r>
          </a:p>
          <a:p>
            <a:r>
              <a:rPr lang="en-US" sz="1200" dirty="0"/>
              <a:t>            &lt;/</a:t>
            </a:r>
            <a:r>
              <a:rPr lang="en-US" sz="1200" dirty="0" err="1"/>
              <a:t>tr</a:t>
            </a:r>
            <a:r>
              <a:rPr lang="en-US" sz="1200" dirty="0"/>
              <a:t>&gt;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a:t>
            </a:r>
            <a:r>
              <a:rPr lang="en-US" sz="1200" dirty="0" err="1"/>
              <a:t>tr</a:t>
            </a:r>
            <a:r>
              <a:rPr lang="en-US" sz="1200" dirty="0"/>
              <a:t>&gt;</a:t>
            </a:r>
          </a:p>
          <a:p>
            <a:r>
              <a:rPr lang="en-US" sz="1200" dirty="0"/>
              <a:t>                &lt;td&gt;1&lt;/td&gt;</a:t>
            </a:r>
          </a:p>
          <a:p>
            <a:r>
              <a:rPr lang="en-US" sz="1200" dirty="0"/>
              <a:t>                &lt;td&gt;Clark&lt;/td&gt;</a:t>
            </a:r>
          </a:p>
          <a:p>
            <a:r>
              <a:rPr lang="en-US" sz="1200" dirty="0"/>
              <a:t>                &lt;td&gt;Kent&lt;/td&gt;</a:t>
            </a:r>
          </a:p>
          <a:p>
            <a:r>
              <a:rPr lang="en-US" sz="1200" dirty="0"/>
              <a:t>                &lt;td&gt;clarkkent@mail.com&lt;/td&gt;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&lt;td&gt;2&lt;/td&gt;</a:t>
            </a:r>
          </a:p>
          <a:p>
            <a:r>
              <a:rPr lang="en-US" sz="1200" dirty="0"/>
              <a:t>                &lt;td&gt;Peter&lt;/td&gt;</a:t>
            </a:r>
          </a:p>
          <a:p>
            <a:r>
              <a:rPr lang="en-US" sz="1200" dirty="0"/>
              <a:t>                &lt;td&gt;Parker&lt;/td&gt;</a:t>
            </a:r>
          </a:p>
          <a:p>
            <a:r>
              <a:rPr lang="en-US" sz="1200" dirty="0"/>
              <a:t>                &lt;td&gt;peterparker@mail.com&lt;/td&gt;</a:t>
            </a:r>
          </a:p>
          <a:p>
            <a:r>
              <a:rPr lang="en-US" sz="1200" dirty="0"/>
              <a:t>            &lt;/</a:t>
            </a:r>
            <a:r>
              <a:rPr lang="en-US" sz="1200" dirty="0" err="1"/>
              <a:t>tr</a:t>
            </a:r>
            <a:r>
              <a:rPr lang="en-US" sz="1200" dirty="0"/>
              <a:t>&gt;</a:t>
            </a:r>
          </a:p>
          <a:p>
            <a:r>
              <a:rPr lang="en-US" sz="1200" dirty="0"/>
              <a:t>            &lt;</a:t>
            </a:r>
            <a:r>
              <a:rPr lang="en-US" sz="1200" dirty="0" err="1"/>
              <a:t>tr</a:t>
            </a:r>
            <a:r>
              <a:rPr lang="en-US" sz="1200" dirty="0"/>
              <a:t>&gt;</a:t>
            </a:r>
          </a:p>
          <a:p>
            <a:r>
              <a:rPr lang="en-US" sz="1200" dirty="0"/>
              <a:t>                &lt;td&gt;3&lt;/td&gt;</a:t>
            </a:r>
          </a:p>
          <a:p>
            <a:r>
              <a:rPr lang="en-US" sz="1200" dirty="0"/>
              <a:t>                &lt;td&gt;John&lt;/td&gt;</a:t>
            </a:r>
          </a:p>
          <a:p>
            <a:r>
              <a:rPr lang="en-US" sz="1200" dirty="0"/>
              <a:t>                &lt;td&gt;Carter&lt;/td&gt;</a:t>
            </a:r>
          </a:p>
          <a:p>
            <a:r>
              <a:rPr lang="en-US" sz="1200" dirty="0"/>
              <a:t>                &lt;td&gt;johncarter@mail.com&lt;/td&gt;</a:t>
            </a:r>
          </a:p>
          <a:p>
            <a:r>
              <a:rPr lang="en-US" sz="1200" dirty="0"/>
              <a:t>            &lt;/</a:t>
            </a:r>
            <a:r>
              <a:rPr lang="en-US" sz="1200" dirty="0" err="1"/>
              <a:t>tr</a:t>
            </a:r>
            <a:r>
              <a:rPr lang="en-US" sz="1200" dirty="0"/>
              <a:t>&gt;</a:t>
            </a:r>
          </a:p>
          <a:p>
            <a:r>
              <a:rPr lang="en-US" sz="1200" dirty="0"/>
              <a:t>        &lt;/</a:t>
            </a:r>
            <a:r>
              <a:rPr lang="en-US" sz="1200" dirty="0" err="1"/>
              <a:t>tbody</a:t>
            </a:r>
            <a:r>
              <a:rPr lang="en-US" sz="1200" dirty="0"/>
              <a:t>&gt;</a:t>
            </a:r>
          </a:p>
          <a:p>
            <a:r>
              <a:rPr lang="en-US" sz="1200" dirty="0"/>
              <a:t>    &lt;/table&gt;</a:t>
            </a:r>
          </a:p>
          <a:p>
            <a:r>
              <a:rPr lang="en-US" sz="1200" dirty="0"/>
              <a:t>&lt;/div&gt;</a:t>
            </a:r>
          </a:p>
          <a:p>
            <a:r>
              <a:rPr lang="en-US" sz="1200" dirty="0"/>
              <a:t>&lt;/body&gt;</a:t>
            </a:r>
          </a:p>
          <a:p>
            <a:r>
              <a:rPr lang="en-US" sz="1200" dirty="0"/>
              <a:t>&lt;/html&gt;</a:t>
            </a:r>
            <a:endParaRPr lang="en-IN" sz="1200" dirty="0"/>
          </a:p>
        </p:txBody>
      </p:sp>
    </p:spTree>
    <p:extLst>
      <p:ext uri="{BB962C8B-B14F-4D97-AF65-F5344CB8AC3E}">
        <p14:creationId xmlns:p14="http://schemas.microsoft.com/office/powerpoint/2010/main" val="1235549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3840" y="923109"/>
            <a:ext cx="4293326" cy="1754326"/>
          </a:xfrm>
          <a:prstGeom prst="rect">
            <a:avLst/>
          </a:prstGeom>
          <a:noFill/>
        </p:spPr>
        <p:txBody>
          <a:bodyPr wrap="square" rtlCol="0">
            <a:spAutoFit/>
          </a:bodyPr>
          <a:lstStyle/>
          <a:p>
            <a:r>
              <a:rPr lang="en-US" b="1" dirty="0">
                <a:solidFill>
                  <a:srgbClr val="FF0000"/>
                </a:solidFill>
              </a:rPr>
              <a:t>6. Enabling Hover State on Table Rows</a:t>
            </a:r>
          </a:p>
          <a:p>
            <a:r>
              <a:rPr lang="en-US" dirty="0"/>
              <a:t>You can also enable a hover state on table rows within a &lt;</a:t>
            </a:r>
            <a:r>
              <a:rPr lang="en-US" dirty="0" err="1"/>
              <a:t>tbody</a:t>
            </a:r>
            <a:r>
              <a:rPr lang="en-US" dirty="0"/>
              <a:t>&gt; element by adding the modifier class .table-hover to the .table base class. Let's try out the following example:</a:t>
            </a:r>
            <a:endParaRPr lang="en-IN" dirty="0"/>
          </a:p>
        </p:txBody>
      </p:sp>
      <p:sp>
        <p:nvSpPr>
          <p:cNvPr id="5" name="TextBox 4"/>
          <p:cNvSpPr txBox="1"/>
          <p:nvPr/>
        </p:nvSpPr>
        <p:spPr>
          <a:xfrm>
            <a:off x="4789714" y="252549"/>
            <a:ext cx="6836229" cy="82361008"/>
          </a:xfrm>
          <a:prstGeom prst="rect">
            <a:avLst/>
          </a:prstGeom>
          <a:noFill/>
        </p:spPr>
        <p:txBody>
          <a:bodyPr wrap="square" rtlCol="0">
            <a:spAutoFit/>
          </a:bodyPr>
          <a:lstStyle/>
          <a:p>
            <a:r>
              <a:rPr lang="en-US" dirty="0"/>
              <a:t>&lt;!DOCTYPE html&gt;</a:t>
            </a:r>
          </a:p>
          <a:p>
            <a:r>
              <a:rPr lang="en-US" dirty="0"/>
              <a:t>&lt;html </a:t>
            </a:r>
            <a:r>
              <a:rPr lang="en-US" dirty="0" err="1"/>
              <a:t>lang</a:t>
            </a:r>
            <a:r>
              <a:rPr lang="en-US" dirty="0"/>
              <a:t>="</a:t>
            </a:r>
            <a:r>
              <a:rPr lang="en-US" dirty="0" err="1"/>
              <a:t>en</a:t>
            </a:r>
            <a:r>
              <a:rPr lang="en-US" dirty="0"/>
              <a:t>"&gt;</a:t>
            </a:r>
          </a:p>
          <a:p>
            <a:r>
              <a:rPr lang="en-US" dirty="0"/>
              <a:t>&lt;head&gt;</a:t>
            </a:r>
          </a:p>
          <a:p>
            <a:r>
              <a:rPr lang="en-US" dirty="0"/>
              <a:t>&lt;meta charset="utf-8"&gt;</a:t>
            </a:r>
          </a:p>
          <a:p>
            <a:r>
              <a:rPr lang="en-US" dirty="0"/>
              <a:t>&lt;meta name="viewport" content="width=device-width, initial-scale=1"&gt;</a:t>
            </a:r>
          </a:p>
          <a:p>
            <a:r>
              <a:rPr lang="en-US" dirty="0"/>
              <a:t>&lt;title&gt;Bootstrap Tables with Hover States&lt;/title&gt;</a:t>
            </a:r>
          </a:p>
          <a:p>
            <a:r>
              <a:rPr lang="en-US" dirty="0"/>
              <a:t>&lt;link </a:t>
            </a:r>
            <a:r>
              <a:rPr lang="en-US" dirty="0" err="1"/>
              <a:t>href</a:t>
            </a:r>
            <a:r>
              <a:rPr lang="en-US" dirty="0"/>
              <a:t>="https://cdn.jsdelivr.net/</a:t>
            </a:r>
            <a:r>
              <a:rPr lang="en-US" dirty="0" err="1"/>
              <a:t>npm</a:t>
            </a:r>
            <a:r>
              <a:rPr lang="en-US" dirty="0"/>
              <a:t>/bootstrap@5.0.2/</a:t>
            </a:r>
            <a:r>
              <a:rPr lang="en-US" dirty="0" err="1"/>
              <a:t>dist</a:t>
            </a:r>
            <a:r>
              <a:rPr lang="en-US" dirty="0"/>
              <a:t>/</a:t>
            </a:r>
            <a:r>
              <a:rPr lang="en-US" dirty="0" err="1"/>
              <a:t>css</a:t>
            </a:r>
            <a:r>
              <a:rPr lang="en-US" dirty="0"/>
              <a:t>/bootstrap.min.css" </a:t>
            </a:r>
            <a:r>
              <a:rPr lang="en-US" dirty="0" err="1"/>
              <a:t>rel</a:t>
            </a:r>
            <a:r>
              <a:rPr lang="en-US" dirty="0"/>
              <a:t>="stylesheet"&gt;</a:t>
            </a:r>
          </a:p>
          <a:p>
            <a:r>
              <a:rPr lang="en-US" dirty="0"/>
              <a:t>&lt;script </a:t>
            </a:r>
            <a:r>
              <a:rPr lang="en-US" dirty="0" err="1"/>
              <a:t>src</a:t>
            </a:r>
            <a:r>
              <a:rPr lang="en-US" dirty="0"/>
              <a:t>="https://cdn.jsdelivr.net/</a:t>
            </a:r>
            <a:r>
              <a:rPr lang="en-US" dirty="0" err="1"/>
              <a:t>npm</a:t>
            </a:r>
            <a:r>
              <a:rPr lang="en-US" dirty="0"/>
              <a:t>/bootstrap@5.0.2/</a:t>
            </a:r>
            <a:r>
              <a:rPr lang="en-US" dirty="0" err="1"/>
              <a:t>dist</a:t>
            </a:r>
            <a:r>
              <a:rPr lang="en-US" dirty="0"/>
              <a:t>/</a:t>
            </a:r>
            <a:r>
              <a:rPr lang="en-US" dirty="0" err="1"/>
              <a:t>js</a:t>
            </a:r>
            <a:r>
              <a:rPr lang="en-US" dirty="0"/>
              <a:t>/bootstrap.bundle.min.js"&gt;&lt;/script&gt;</a:t>
            </a:r>
          </a:p>
          <a:p>
            <a:r>
              <a:rPr lang="en-US" dirty="0"/>
              <a:t>&lt;/head&gt;</a:t>
            </a:r>
          </a:p>
          <a:p>
            <a:r>
              <a:rPr lang="en-US" dirty="0"/>
              <a:t>&lt;body&gt;</a:t>
            </a:r>
          </a:p>
          <a:p>
            <a:r>
              <a:rPr lang="en-US" dirty="0"/>
              <a:t>&lt;div class="m-4"&gt;</a:t>
            </a:r>
          </a:p>
          <a:p>
            <a:r>
              <a:rPr lang="en-US" dirty="0"/>
              <a:t>    &lt;table class="table table-hover"&gt;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table-dark"&gt;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table-primary"&gt;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table-secondary"&gt;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table-success"&gt;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table-danger"&gt;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table-warning"&gt;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table-info"&gt;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endParaRPr lang="en-US" dirty="0"/>
          </a:p>
          <a:p>
            <a:r>
              <a:rPr lang="en-US" dirty="0"/>
              <a:t>    &lt;table class="table table-hover table-light"&gt;</a:t>
            </a:r>
          </a:p>
          <a:p>
            <a:r>
              <a:rPr lang="en-US" dirty="0"/>
              <a:t>        &lt;</a:t>
            </a:r>
            <a:r>
              <a:rPr lang="en-US" dirty="0" err="1"/>
              <a:t>thead</a:t>
            </a:r>
            <a:r>
              <a:rPr lang="en-US" dirty="0"/>
              <a:t>&gt;</a:t>
            </a:r>
          </a:p>
          <a:p>
            <a:r>
              <a:rPr lang="en-US" dirty="0"/>
              <a:t>            &lt;</a:t>
            </a:r>
            <a:r>
              <a:rPr lang="en-US" dirty="0" err="1"/>
              <a:t>tr</a:t>
            </a:r>
            <a:r>
              <a:rPr lang="en-US" dirty="0"/>
              <a:t>&gt;</a:t>
            </a:r>
          </a:p>
          <a:p>
            <a:r>
              <a:rPr lang="en-US" dirty="0"/>
              <a:t>                &lt;</a:t>
            </a:r>
            <a:r>
              <a:rPr lang="en-US" dirty="0" err="1"/>
              <a:t>th</a:t>
            </a:r>
            <a:r>
              <a:rPr lang="en-US" dirty="0"/>
              <a:t>&gt;#&lt;/</a:t>
            </a:r>
            <a:r>
              <a:rPr lang="en-US" dirty="0" err="1"/>
              <a:t>th</a:t>
            </a:r>
            <a:r>
              <a:rPr lang="en-US" dirty="0"/>
              <a:t>&gt;</a:t>
            </a:r>
          </a:p>
          <a:p>
            <a:r>
              <a:rPr lang="en-US" dirty="0"/>
              <a:t>                &lt;</a:t>
            </a:r>
            <a:r>
              <a:rPr lang="en-US" dirty="0" err="1"/>
              <a:t>th</a:t>
            </a:r>
            <a:r>
              <a:rPr lang="en-US" dirty="0"/>
              <a:t>&gt;First Name&lt;/</a:t>
            </a:r>
            <a:r>
              <a:rPr lang="en-US" dirty="0" err="1"/>
              <a:t>th</a:t>
            </a:r>
            <a:r>
              <a:rPr lang="en-US" dirty="0"/>
              <a:t>&gt;</a:t>
            </a:r>
          </a:p>
          <a:p>
            <a:r>
              <a:rPr lang="en-US" dirty="0"/>
              <a:t>                &lt;</a:t>
            </a:r>
            <a:r>
              <a:rPr lang="en-US" dirty="0" err="1"/>
              <a:t>th</a:t>
            </a:r>
            <a:r>
              <a:rPr lang="en-US" dirty="0"/>
              <a:t>&gt;Last Name&lt;/</a:t>
            </a:r>
            <a:r>
              <a:rPr lang="en-US" dirty="0" err="1"/>
              <a:t>th</a:t>
            </a:r>
            <a:r>
              <a:rPr lang="en-US" dirty="0"/>
              <a:t>&gt;</a:t>
            </a:r>
          </a:p>
          <a:p>
            <a:r>
              <a:rPr lang="en-US" dirty="0"/>
              <a:t>                &lt;</a:t>
            </a:r>
            <a:r>
              <a:rPr lang="en-US" dirty="0" err="1"/>
              <a:t>th</a:t>
            </a:r>
            <a:r>
              <a:rPr lang="en-US" dirty="0"/>
              <a:t>&gt;Email&lt;/</a:t>
            </a:r>
            <a:r>
              <a:rPr lang="en-US" dirty="0" err="1"/>
              <a:t>th</a:t>
            </a:r>
            <a:r>
              <a:rPr lang="en-US" dirty="0"/>
              <a:t>&gt;</a:t>
            </a:r>
          </a:p>
          <a:p>
            <a:r>
              <a:rPr lang="en-US" dirty="0"/>
              <a:t>            &lt;/</a:t>
            </a:r>
            <a:r>
              <a:rPr lang="en-US" dirty="0" err="1"/>
              <a:t>tr</a:t>
            </a:r>
            <a:r>
              <a:rPr lang="en-US" dirty="0"/>
              <a:t>&gt;</a:t>
            </a:r>
          </a:p>
          <a:p>
            <a:r>
              <a:rPr lang="en-US" dirty="0"/>
              <a:t>        &lt;/</a:t>
            </a:r>
            <a:r>
              <a:rPr lang="en-US" dirty="0" err="1"/>
              <a:t>thead</a:t>
            </a:r>
            <a:r>
              <a:rPr lang="en-US" dirty="0"/>
              <a:t>&gt;</a:t>
            </a:r>
          </a:p>
          <a:p>
            <a:r>
              <a:rPr lang="en-US" dirty="0"/>
              <a:t>        &lt;</a:t>
            </a:r>
            <a:r>
              <a:rPr lang="en-US" dirty="0" err="1"/>
              <a:t>tbody</a:t>
            </a:r>
            <a:r>
              <a:rPr lang="en-US" dirty="0"/>
              <a:t>&gt;</a:t>
            </a:r>
          </a:p>
          <a:p>
            <a:r>
              <a:rPr lang="en-US" dirty="0"/>
              <a:t>            &lt;</a:t>
            </a:r>
            <a:r>
              <a:rPr lang="en-US" dirty="0" err="1"/>
              <a:t>tr</a:t>
            </a:r>
            <a:r>
              <a:rPr lang="en-US" dirty="0"/>
              <a:t>&gt;</a:t>
            </a:r>
          </a:p>
          <a:p>
            <a:r>
              <a:rPr lang="en-US" dirty="0"/>
              <a:t>                &lt;td&gt;1&lt;/td&gt;</a:t>
            </a:r>
          </a:p>
          <a:p>
            <a:r>
              <a:rPr lang="en-US" dirty="0"/>
              <a:t>                &lt;td&gt;Clark&lt;/td&gt;</a:t>
            </a:r>
          </a:p>
          <a:p>
            <a:r>
              <a:rPr lang="en-US" dirty="0"/>
              <a:t>                &lt;td&gt;Kent&lt;/td&gt;</a:t>
            </a:r>
          </a:p>
          <a:p>
            <a:r>
              <a:rPr lang="en-US" dirty="0"/>
              <a:t>                &lt;td&gt;clarkkent@mail.com&lt;/td&gt;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&lt;td&gt;2&lt;/td&gt;</a:t>
            </a:r>
          </a:p>
          <a:p>
            <a:r>
              <a:rPr lang="en-US" dirty="0"/>
              <a:t>                &lt;td&gt;Peter&lt;/td&gt;</a:t>
            </a:r>
          </a:p>
          <a:p>
            <a:r>
              <a:rPr lang="en-US" dirty="0"/>
              <a:t>                &lt;td&gt;Parker&lt;/td&gt;</a:t>
            </a:r>
          </a:p>
          <a:p>
            <a:r>
              <a:rPr lang="en-US" dirty="0"/>
              <a:t>                &lt;td&gt;peterparker@mail.com&lt;/td&gt;</a:t>
            </a:r>
          </a:p>
          <a:p>
            <a:r>
              <a:rPr lang="en-US" dirty="0"/>
              <a:t>            &lt;/</a:t>
            </a:r>
            <a:r>
              <a:rPr lang="en-US" dirty="0" err="1"/>
              <a:t>tr</a:t>
            </a:r>
            <a:r>
              <a:rPr lang="en-US" dirty="0"/>
              <a:t>&gt;</a:t>
            </a:r>
          </a:p>
          <a:p>
            <a:r>
              <a:rPr lang="en-US" dirty="0"/>
              <a:t>            &lt;</a:t>
            </a:r>
            <a:r>
              <a:rPr lang="en-US" dirty="0" err="1"/>
              <a:t>tr</a:t>
            </a:r>
            <a:r>
              <a:rPr lang="en-US" dirty="0"/>
              <a:t>&gt;</a:t>
            </a:r>
          </a:p>
          <a:p>
            <a:r>
              <a:rPr lang="en-US" dirty="0"/>
              <a:t>                &lt;td&gt;3&lt;/td&gt;</a:t>
            </a:r>
          </a:p>
          <a:p>
            <a:r>
              <a:rPr lang="en-US" dirty="0"/>
              <a:t>                &lt;td&gt;John&lt;/td&gt;</a:t>
            </a:r>
          </a:p>
          <a:p>
            <a:r>
              <a:rPr lang="en-US" dirty="0"/>
              <a:t>                &lt;td&gt;Carter&lt;/td&gt;</a:t>
            </a:r>
          </a:p>
          <a:p>
            <a:r>
              <a:rPr lang="en-US" dirty="0"/>
              <a:t>                &lt;td&gt;johncarter@mail.com&lt;/td&gt;</a:t>
            </a:r>
          </a:p>
          <a:p>
            <a:r>
              <a:rPr lang="en-US" dirty="0"/>
              <a:t>            &lt;/</a:t>
            </a:r>
            <a:r>
              <a:rPr lang="en-US" dirty="0" err="1"/>
              <a:t>tr</a:t>
            </a:r>
            <a:r>
              <a:rPr lang="en-US" dirty="0"/>
              <a:t>&gt;</a:t>
            </a:r>
          </a:p>
          <a:p>
            <a:r>
              <a:rPr lang="en-US" dirty="0"/>
              <a:t>        &lt;/</a:t>
            </a:r>
            <a:r>
              <a:rPr lang="en-US" dirty="0" err="1"/>
              <a:t>tbody</a:t>
            </a:r>
            <a:r>
              <a:rPr lang="en-US" dirty="0"/>
              <a:t>&gt;</a:t>
            </a:r>
          </a:p>
          <a:p>
            <a:r>
              <a:rPr lang="en-US" dirty="0"/>
              <a:t>    &lt;/table&gt;</a:t>
            </a:r>
          </a:p>
          <a:p>
            <a:r>
              <a:rPr lang="en-US" dirty="0"/>
              <a:t>&lt;/div&gt;</a:t>
            </a:r>
          </a:p>
          <a:p>
            <a:r>
              <a:rPr lang="en-US" dirty="0"/>
              <a:t>&lt;/body&gt;</a:t>
            </a:r>
          </a:p>
          <a:p>
            <a:r>
              <a:rPr lang="en-US" dirty="0"/>
              <a:t>&lt;/html&gt;</a:t>
            </a:r>
            <a:endParaRPr lang="en-IN" dirty="0"/>
          </a:p>
        </p:txBody>
      </p:sp>
    </p:spTree>
    <p:extLst>
      <p:ext uri="{BB962C8B-B14F-4D97-AF65-F5344CB8AC3E}">
        <p14:creationId xmlns:p14="http://schemas.microsoft.com/office/powerpoint/2010/main" val="147686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0B6BF5-F331-8962-DABE-B73C94D4FF66}"/>
              </a:ext>
            </a:extLst>
          </p:cNvPr>
          <p:cNvSpPr txBox="1"/>
          <p:nvPr/>
        </p:nvSpPr>
        <p:spPr>
          <a:xfrm>
            <a:off x="384762" y="375750"/>
            <a:ext cx="10989089" cy="2492990"/>
          </a:xfrm>
          <a:prstGeom prst="rect">
            <a:avLst/>
          </a:prstGeom>
          <a:noFill/>
        </p:spPr>
        <p:txBody>
          <a:bodyPr wrap="square">
            <a:spAutoFit/>
          </a:bodyPr>
          <a:lstStyle/>
          <a:p>
            <a:pPr algn="just"/>
            <a:r>
              <a:rPr lang="en-US" sz="4800" b="1" i="1" dirty="0">
                <a:solidFill>
                  <a:srgbClr val="610B38"/>
                </a:solidFill>
                <a:effectLst/>
                <a:highlight>
                  <a:srgbClr val="FFFF00"/>
                </a:highlight>
              </a:rPr>
              <a:t>Bootstrap Images</a:t>
            </a:r>
          </a:p>
          <a:p>
            <a:pPr algn="just"/>
            <a:r>
              <a:rPr lang="en-US" sz="2400" b="0" i="0" dirty="0">
                <a:solidFill>
                  <a:srgbClr val="333333"/>
                </a:solidFill>
                <a:effectLst/>
              </a:rPr>
              <a:t>Bootstrap supports for images. There are three classes in Bootstrap that can be used to apply some simple style to the images.</a:t>
            </a:r>
          </a:p>
          <a:p>
            <a:pPr algn="just"/>
            <a:r>
              <a:rPr lang="en-US" sz="2400" b="1" i="0" dirty="0">
                <a:solidFill>
                  <a:srgbClr val="333333"/>
                </a:solidFill>
                <a:effectLst/>
              </a:rPr>
              <a:t>The following classes add style to the images:</a:t>
            </a:r>
            <a:endParaRPr lang="en-US" sz="2400" b="0" i="0" dirty="0">
              <a:solidFill>
                <a:srgbClr val="333333"/>
              </a:solidFill>
              <a:effectLst/>
            </a:endParaRPr>
          </a:p>
          <a:p>
            <a:br>
              <a:rPr lang="en-US" dirty="0"/>
            </a:br>
            <a:endParaRPr lang="en-IN" dirty="0"/>
          </a:p>
        </p:txBody>
      </p:sp>
      <p:graphicFrame>
        <p:nvGraphicFramePr>
          <p:cNvPr id="6" name="Table 5">
            <a:extLst>
              <a:ext uri="{FF2B5EF4-FFF2-40B4-BE49-F238E27FC236}">
                <a16:creationId xmlns:a16="http://schemas.microsoft.com/office/drawing/2014/main" id="{81FE975E-2EF4-CCFC-4695-2D479F11DE6B}"/>
              </a:ext>
            </a:extLst>
          </p:cNvPr>
          <p:cNvGraphicFramePr>
            <a:graphicFrameLocks noGrp="1"/>
          </p:cNvGraphicFramePr>
          <p:nvPr>
            <p:extLst>
              <p:ext uri="{D42A27DB-BD31-4B8C-83A1-F6EECF244321}">
                <p14:modId xmlns:p14="http://schemas.microsoft.com/office/powerpoint/2010/main" val="2209159734"/>
              </p:ext>
            </p:extLst>
          </p:nvPr>
        </p:nvGraphicFramePr>
        <p:xfrm>
          <a:off x="577516" y="2470484"/>
          <a:ext cx="10962686" cy="3761527"/>
        </p:xfrm>
        <a:graphic>
          <a:graphicData uri="http://schemas.openxmlformats.org/drawingml/2006/table">
            <a:tbl>
              <a:tblPr/>
              <a:tblGrid>
                <a:gridCol w="2417983">
                  <a:extLst>
                    <a:ext uri="{9D8B030D-6E8A-4147-A177-3AD203B41FA5}">
                      <a16:colId xmlns:a16="http://schemas.microsoft.com/office/drawing/2014/main" val="261428073"/>
                    </a:ext>
                  </a:extLst>
                </a:gridCol>
                <a:gridCol w="8544703">
                  <a:extLst>
                    <a:ext uri="{9D8B030D-6E8A-4147-A177-3AD203B41FA5}">
                      <a16:colId xmlns:a16="http://schemas.microsoft.com/office/drawing/2014/main" val="4177776723"/>
                    </a:ext>
                  </a:extLst>
                </a:gridCol>
              </a:tblGrid>
              <a:tr h="386410">
                <a:tc>
                  <a:txBody>
                    <a:bodyPr/>
                    <a:lstStyle/>
                    <a:p>
                      <a:pPr algn="l" fontAlgn="t"/>
                      <a:r>
                        <a:rPr lang="en-IN" sz="1800">
                          <a:solidFill>
                            <a:srgbClr val="000000"/>
                          </a:solidFill>
                          <a:effectLst/>
                          <a:latin typeface="times new roman" panose="02020603050405020304" pitchFamily="18" charset="0"/>
                        </a:rPr>
                        <a:t>Classes</a:t>
                      </a:r>
                    </a:p>
                  </a:txBody>
                  <a:tcPr marL="90653" marR="90653" marT="90653" marB="90653">
                    <a:lnL w="7620" cap="flat" cmpd="sng" algn="ctr">
                      <a:solidFill>
                        <a:srgbClr val="E06941"/>
                      </a:solidFill>
                      <a:prstDash val="solid"/>
                      <a:round/>
                      <a:headEnd type="none" w="med" len="med"/>
                      <a:tailEnd type="none" w="med" len="med"/>
                    </a:lnL>
                    <a:lnR w="7620" cap="flat" cmpd="sng" algn="ctr">
                      <a:solidFill>
                        <a:srgbClr val="E06941"/>
                      </a:solidFill>
                      <a:prstDash val="solid"/>
                      <a:round/>
                      <a:headEnd type="none" w="med" len="med"/>
                      <a:tailEnd type="none" w="med" len="med"/>
                    </a:lnR>
                    <a:lnT w="7620" cap="flat" cmpd="sng" algn="ctr">
                      <a:solidFill>
                        <a:srgbClr val="E0694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800">
                          <a:solidFill>
                            <a:srgbClr val="000000"/>
                          </a:solidFill>
                          <a:effectLst/>
                          <a:latin typeface="times new roman" panose="02020603050405020304" pitchFamily="18" charset="0"/>
                        </a:rPr>
                        <a:t>Uses</a:t>
                      </a:r>
                    </a:p>
                  </a:txBody>
                  <a:tcPr marL="90653" marR="90653" marT="90653" marB="90653">
                    <a:lnL w="7620" cap="flat" cmpd="sng" algn="ctr">
                      <a:solidFill>
                        <a:srgbClr val="E06941"/>
                      </a:solidFill>
                      <a:prstDash val="solid"/>
                      <a:round/>
                      <a:headEnd type="none" w="med" len="med"/>
                      <a:tailEnd type="none" w="med" len="med"/>
                    </a:lnL>
                    <a:lnR w="7620" cap="flat" cmpd="sng" algn="ctr">
                      <a:solidFill>
                        <a:srgbClr val="E06941"/>
                      </a:solidFill>
                      <a:prstDash val="solid"/>
                      <a:round/>
                      <a:headEnd type="none" w="med" len="med"/>
                      <a:tailEnd type="none" w="med" len="med"/>
                    </a:lnR>
                    <a:lnT w="7620" cap="flat" cmpd="sng" algn="ctr">
                      <a:solidFill>
                        <a:srgbClr val="E06941"/>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787544319"/>
                  </a:ext>
                </a:extLst>
              </a:tr>
              <a:tr h="1255730">
                <a:tc>
                  <a:txBody>
                    <a:bodyPr/>
                    <a:lstStyle/>
                    <a:p>
                      <a:pPr algn="just" fontAlgn="t"/>
                      <a:r>
                        <a:rPr lang="en-IN"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IN" sz="2800" u="sng"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img</a:t>
                      </a:r>
                      <a:r>
                        <a:rPr lang="en-IN" sz="2800" u="sng"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-rounded</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It adds border-radius:6px to give the image rounded corners.</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14537639"/>
                  </a:ext>
                </a:extLst>
              </a:tr>
              <a:tr h="1255730">
                <a:tc>
                  <a:txBody>
                    <a:bodyPr/>
                    <a:lstStyle/>
                    <a:p>
                      <a:pPr algn="just" fontAlgn="t"/>
                      <a:r>
                        <a:rPr lang="en-IN" sz="2800">
                          <a:solidFill>
                            <a:srgbClr val="333333"/>
                          </a:solidFill>
                          <a:effectLst/>
                          <a:latin typeface="Calibri" panose="020F0502020204030204" pitchFamily="34" charset="0"/>
                          <a:ea typeface="Calibri" panose="020F0502020204030204" pitchFamily="34" charset="0"/>
                          <a:cs typeface="Calibri" panose="020F0502020204030204" pitchFamily="34" charset="0"/>
                        </a:rPr>
                        <a:t>.img-circle</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It makes the entire image round by adding border-radius:500px.</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12874394"/>
                  </a:ext>
                </a:extLst>
              </a:tr>
              <a:tr h="794441">
                <a:tc>
                  <a:txBody>
                    <a:bodyPr/>
                    <a:lstStyle/>
                    <a:p>
                      <a:pPr algn="just" fontAlgn="t"/>
                      <a:r>
                        <a:rPr lang="en-IN"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r>
                        <a:rPr lang="en-IN" sz="28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img</a:t>
                      </a:r>
                      <a:r>
                        <a:rPr lang="en-IN"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-thumbnail</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8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It adds a bit of padding and a gray border.</a:t>
                      </a:r>
                    </a:p>
                  </a:txBody>
                  <a:tcPr marL="60435" marR="60435" marT="60435" marB="60435">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48777266"/>
                  </a:ext>
                </a:extLst>
              </a:tr>
            </a:tbl>
          </a:graphicData>
        </a:graphic>
      </p:graphicFrame>
      <p:sp>
        <p:nvSpPr>
          <p:cNvPr id="7" name="Rectangle 2">
            <a:extLst>
              <a:ext uri="{FF2B5EF4-FFF2-40B4-BE49-F238E27FC236}">
                <a16:creationId xmlns:a16="http://schemas.microsoft.com/office/drawing/2014/main" id="{EE440E5D-73BF-CCCD-3ABD-C5DD1585D073}"/>
              </a:ext>
            </a:extLst>
          </p:cNvPr>
          <p:cNvSpPr>
            <a:spLocks noChangeArrowheads="1"/>
          </p:cNvSpPr>
          <p:nvPr/>
        </p:nvSpPr>
        <p:spPr bwMode="auto">
          <a:xfrm>
            <a:off x="4716713" y="18090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5804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47301-E7E5-F7A5-0EE2-62420C129694}"/>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19375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94D57C-2227-A01B-C55B-905E48FB6227}"/>
              </a:ext>
            </a:extLst>
          </p:cNvPr>
          <p:cNvSpPr txBox="1"/>
          <p:nvPr/>
        </p:nvSpPr>
        <p:spPr>
          <a:xfrm>
            <a:off x="336884" y="376807"/>
            <a:ext cx="6096000" cy="369332"/>
          </a:xfrm>
          <a:prstGeom prst="rect">
            <a:avLst/>
          </a:prstGeom>
          <a:noFill/>
        </p:spPr>
        <p:txBody>
          <a:bodyPr wrap="square">
            <a:spAutoFit/>
          </a:bodyPr>
          <a:lstStyle/>
          <a:p>
            <a:pPr algn="just"/>
            <a:r>
              <a:rPr lang="en-IN" b="0" i="0" dirty="0">
                <a:solidFill>
                  <a:srgbClr val="610B38"/>
                </a:solidFill>
                <a:effectLst/>
                <a:latin typeface="erdana"/>
              </a:rPr>
              <a:t>Bootstrap Image-rounded Example</a:t>
            </a:r>
          </a:p>
        </p:txBody>
      </p:sp>
      <p:sp>
        <p:nvSpPr>
          <p:cNvPr id="9" name="TextBox 8">
            <a:extLst>
              <a:ext uri="{FF2B5EF4-FFF2-40B4-BE49-F238E27FC236}">
                <a16:creationId xmlns:a16="http://schemas.microsoft.com/office/drawing/2014/main" id="{328FBC6E-93A1-88D1-7B78-1CCDF34F0A25}"/>
              </a:ext>
            </a:extLst>
          </p:cNvPr>
          <p:cNvSpPr txBox="1"/>
          <p:nvPr/>
        </p:nvSpPr>
        <p:spPr>
          <a:xfrm>
            <a:off x="336884" y="746139"/>
            <a:ext cx="5245770" cy="1200329"/>
          </a:xfrm>
          <a:prstGeom prst="rect">
            <a:avLst/>
          </a:prstGeom>
          <a:noFill/>
        </p:spPr>
        <p:txBody>
          <a:bodyPr wrap="square">
            <a:spAutoFit/>
          </a:bodyPr>
          <a:lstStyle/>
          <a:p>
            <a:pPr algn="just"/>
            <a:r>
              <a:rPr lang="en-US" b="0" i="0" dirty="0">
                <a:solidFill>
                  <a:srgbClr val="333333"/>
                </a:solidFill>
                <a:effectLst/>
                <a:latin typeface="inter-regular"/>
              </a:rPr>
              <a:t>The </a:t>
            </a:r>
            <a:r>
              <a:rPr lang="en-US" b="1" i="0" dirty="0">
                <a:solidFill>
                  <a:srgbClr val="333333"/>
                </a:solidFill>
                <a:effectLst/>
                <a:latin typeface="inter-bold"/>
              </a:rPr>
              <a:t>class .</a:t>
            </a:r>
            <a:r>
              <a:rPr lang="en-US" b="1" i="0" dirty="0" err="1">
                <a:solidFill>
                  <a:srgbClr val="333333"/>
                </a:solidFill>
                <a:effectLst/>
                <a:latin typeface="inter-bold"/>
              </a:rPr>
              <a:t>img</a:t>
            </a:r>
            <a:r>
              <a:rPr lang="en-US" b="1" i="0" dirty="0">
                <a:solidFill>
                  <a:srgbClr val="333333"/>
                </a:solidFill>
                <a:effectLst/>
                <a:latin typeface="inter-bold"/>
              </a:rPr>
              <a:t>-rounded </a:t>
            </a:r>
            <a:r>
              <a:rPr lang="en-US" b="0" i="0" dirty="0">
                <a:solidFill>
                  <a:srgbClr val="333333"/>
                </a:solidFill>
                <a:effectLst/>
                <a:latin typeface="inter-regular"/>
              </a:rPr>
              <a:t>is used to add rounded corners to an image ( IE8 does not support rounded corners).</a:t>
            </a:r>
          </a:p>
          <a:p>
            <a:pPr algn="just"/>
            <a:r>
              <a:rPr lang="en-US" b="1" i="0" dirty="0">
                <a:solidFill>
                  <a:srgbClr val="333333"/>
                </a:solidFill>
                <a:effectLst/>
                <a:latin typeface="inter-bold"/>
              </a:rPr>
              <a:t>Example:</a:t>
            </a:r>
            <a:endParaRPr lang="en-US" b="0" i="0" dirty="0">
              <a:solidFill>
                <a:srgbClr val="333333"/>
              </a:solidFill>
              <a:effectLst/>
              <a:latin typeface="inter-regular"/>
            </a:endParaRPr>
          </a:p>
        </p:txBody>
      </p:sp>
      <p:sp>
        <p:nvSpPr>
          <p:cNvPr id="13" name="TextBox 12">
            <a:extLst>
              <a:ext uri="{FF2B5EF4-FFF2-40B4-BE49-F238E27FC236}">
                <a16:creationId xmlns:a16="http://schemas.microsoft.com/office/drawing/2014/main" id="{061A5092-6E74-D576-F000-86B24F096DB7}"/>
              </a:ext>
            </a:extLst>
          </p:cNvPr>
          <p:cNvSpPr txBox="1"/>
          <p:nvPr/>
        </p:nvSpPr>
        <p:spPr>
          <a:xfrm>
            <a:off x="5582654" y="376807"/>
            <a:ext cx="6096000" cy="6463308"/>
          </a:xfrm>
          <a:prstGeom prst="rect">
            <a:avLst/>
          </a:prstGeom>
          <a:noFill/>
        </p:spPr>
        <p:txBody>
          <a:bodyPr wrap="square">
            <a:spAutoFit/>
          </a:bodyPr>
          <a:lstStyle/>
          <a:p>
            <a:r>
              <a:rPr lang="en-IN" dirty="0"/>
              <a:t>&lt;!DOCTYPE html&gt;  </a:t>
            </a:r>
          </a:p>
          <a:p>
            <a:r>
              <a:rPr lang="en-IN" dirty="0"/>
              <a:t>&lt;html lang="</a:t>
            </a:r>
            <a:r>
              <a:rPr lang="en-IN" dirty="0" err="1"/>
              <a:t>en</a:t>
            </a:r>
            <a:r>
              <a:rPr lang="en-IN" dirty="0"/>
              <a:t>"&gt;  </a:t>
            </a:r>
          </a:p>
          <a:p>
            <a:r>
              <a:rPr lang="en-IN" dirty="0"/>
              <a:t> &lt;head&gt;  </a:t>
            </a:r>
          </a:p>
          <a:p>
            <a:r>
              <a:rPr lang="en-IN" dirty="0"/>
              <a:t>   &lt;title&gt;Bootstrap image&lt;/title&gt;  </a:t>
            </a:r>
          </a:p>
          <a:p>
            <a:r>
              <a:rPr lang="en-IN" dirty="0"/>
              <a:t>&lt;link </a:t>
            </a:r>
            <a:r>
              <a:rPr lang="en-IN" dirty="0" err="1"/>
              <a:t>rel</a:t>
            </a:r>
            <a:r>
              <a:rPr lang="en-IN" dirty="0"/>
              <a:t>="stylesheet" </a:t>
            </a:r>
            <a:r>
              <a:rPr lang="en-IN" dirty="0" err="1"/>
              <a:t>href</a:t>
            </a:r>
            <a:r>
              <a:rPr lang="en-IN" dirty="0"/>
              <a:t>="https://maxcdn.bootstrapcdn.com/bootstrap/3.3.6/</a:t>
            </a:r>
            <a:r>
              <a:rPr lang="en-IN" dirty="0" err="1"/>
              <a:t>css</a:t>
            </a:r>
            <a:r>
              <a:rPr lang="en-IN" dirty="0"/>
              <a:t>/bootstrap.min.css"&gt;</a:t>
            </a:r>
          </a:p>
          <a:p>
            <a:r>
              <a:rPr lang="en-IN" dirty="0"/>
              <a:t>&lt;/head&gt;  </a:t>
            </a:r>
          </a:p>
          <a:p>
            <a:r>
              <a:rPr lang="en-IN" dirty="0"/>
              <a:t>&lt;body&gt;  </a:t>
            </a:r>
          </a:p>
          <a:p>
            <a:r>
              <a:rPr lang="en-IN" dirty="0"/>
              <a:t>&lt;div class="container"&gt;  </a:t>
            </a:r>
          </a:p>
          <a:p>
            <a:r>
              <a:rPr lang="en-IN" dirty="0"/>
              <a:t>  &lt;h2&gt;Rounded Corners&lt;/h2&gt;           </a:t>
            </a:r>
          </a:p>
          <a:p>
            <a:r>
              <a:rPr lang="en-IN" dirty="0"/>
              <a:t>  &lt;</a:t>
            </a:r>
            <a:r>
              <a:rPr lang="en-IN" dirty="0" err="1"/>
              <a:t>img</a:t>
            </a:r>
            <a:r>
              <a:rPr lang="en-IN" dirty="0"/>
              <a:t> </a:t>
            </a:r>
            <a:r>
              <a:rPr lang="en-IN" dirty="0" err="1"/>
              <a:t>src</a:t>
            </a:r>
            <a:r>
              <a:rPr lang="en-IN" dirty="0"/>
              <a:t>=“bg.jpg" class="</a:t>
            </a:r>
            <a:r>
              <a:rPr lang="en-IN" dirty="0" err="1"/>
              <a:t>img</a:t>
            </a:r>
            <a:r>
              <a:rPr lang="en-IN" dirty="0"/>
              <a:t>-rounded" alt="</a:t>
            </a:r>
            <a:r>
              <a:rPr lang="en-IN" dirty="0" err="1"/>
              <a:t>abc</a:t>
            </a:r>
            <a:r>
              <a:rPr lang="en-IN" dirty="0"/>
              <a:t>" width="300" height="250"&gt;   </a:t>
            </a:r>
          </a:p>
          <a:p>
            <a:r>
              <a:rPr lang="en-IN" dirty="0"/>
              <a:t>&lt;/div&gt;  </a:t>
            </a:r>
          </a:p>
          <a:p>
            <a:r>
              <a:rPr lang="en-IN" dirty="0"/>
              <a:t>  </a:t>
            </a:r>
          </a:p>
          <a:p>
            <a:r>
              <a:rPr lang="en-IN" dirty="0"/>
              <a:t>&lt;script </a:t>
            </a:r>
            <a:r>
              <a:rPr lang="en-IN" dirty="0" err="1"/>
              <a:t>src</a:t>
            </a:r>
            <a:r>
              <a:rPr lang="en-IN" dirty="0"/>
              <a:t>="https://ajax.googleapis.com/ajax/libs/</a:t>
            </a:r>
            <a:r>
              <a:rPr lang="en-IN" dirty="0" err="1"/>
              <a:t>jquery</a:t>
            </a:r>
            <a:r>
              <a:rPr lang="en-IN" dirty="0"/>
              <a:t>/1.12.0/jquery.min.js"&gt;&lt;/script&gt;  </a:t>
            </a:r>
          </a:p>
          <a:p>
            <a:r>
              <a:rPr lang="en-IN" dirty="0"/>
              <a:t> &lt;script </a:t>
            </a:r>
            <a:r>
              <a:rPr lang="en-IN" dirty="0" err="1"/>
              <a:t>src</a:t>
            </a:r>
            <a:r>
              <a:rPr lang="en-IN" dirty="0"/>
              <a:t>="https://maxcdn.bootstrapcdn.com/bootstrap/3.3.6/</a:t>
            </a:r>
            <a:r>
              <a:rPr lang="en-IN" dirty="0" err="1"/>
              <a:t>js</a:t>
            </a:r>
            <a:r>
              <a:rPr lang="en-IN" dirty="0"/>
              <a:t>/bootstrap.min.js"&gt;&lt;/script&gt;  </a:t>
            </a:r>
          </a:p>
          <a:p>
            <a:r>
              <a:rPr lang="en-IN" dirty="0"/>
              <a:t>&lt;/body&gt;  </a:t>
            </a:r>
          </a:p>
          <a:p>
            <a:r>
              <a:rPr lang="en-IN" dirty="0"/>
              <a:t>&lt;/html&gt; </a:t>
            </a:r>
          </a:p>
        </p:txBody>
      </p:sp>
    </p:spTree>
    <p:extLst>
      <p:ext uri="{BB962C8B-B14F-4D97-AF65-F5344CB8AC3E}">
        <p14:creationId xmlns:p14="http://schemas.microsoft.com/office/powerpoint/2010/main" val="2268597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undamentals of Web DevelopmentRandy Connolly and Ricardo Hoar Textbook to  be published by Pearson Ed in early Bootstrap. - ppt download">
            <a:extLst>
              <a:ext uri="{FF2B5EF4-FFF2-40B4-BE49-F238E27FC236}">
                <a16:creationId xmlns:a16="http://schemas.microsoft.com/office/drawing/2014/main" id="{69F0B84B-E2B6-950D-AC3A-494AE7FD8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9960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98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ECD46F-FDFC-CE60-0B5F-51F704F9E220}"/>
              </a:ext>
            </a:extLst>
          </p:cNvPr>
          <p:cNvSpPr txBox="1"/>
          <p:nvPr/>
        </p:nvSpPr>
        <p:spPr>
          <a:xfrm>
            <a:off x="342897" y="419877"/>
            <a:ext cx="6097554" cy="646331"/>
          </a:xfrm>
          <a:prstGeom prst="rect">
            <a:avLst/>
          </a:prstGeom>
          <a:noFill/>
        </p:spPr>
        <p:txBody>
          <a:bodyPr wrap="square">
            <a:spAutoFit/>
          </a:bodyPr>
          <a:lstStyle/>
          <a:p>
            <a:pPr algn="just"/>
            <a:r>
              <a:rPr lang="en-US" b="0" i="0" dirty="0">
                <a:solidFill>
                  <a:srgbClr val="610B38"/>
                </a:solidFill>
                <a:effectLst/>
                <a:latin typeface="erdana"/>
              </a:rPr>
              <a:t>Bootstrap Image-circle Example</a:t>
            </a:r>
          </a:p>
          <a:p>
            <a:pPr algn="just"/>
            <a:r>
              <a:rPr lang="en-US" b="0" i="0" dirty="0">
                <a:solidFill>
                  <a:srgbClr val="333333"/>
                </a:solidFill>
                <a:effectLst/>
                <a:latin typeface="inter-regular"/>
              </a:rPr>
              <a:t>The </a:t>
            </a:r>
            <a:r>
              <a:rPr lang="en-US" b="1" i="0" dirty="0">
                <a:solidFill>
                  <a:srgbClr val="333333"/>
                </a:solidFill>
                <a:effectLst/>
                <a:latin typeface="inter-bold"/>
              </a:rPr>
              <a:t>class .</a:t>
            </a:r>
            <a:r>
              <a:rPr lang="en-US" b="1" i="0" dirty="0" err="1">
                <a:solidFill>
                  <a:srgbClr val="333333"/>
                </a:solidFill>
                <a:effectLst/>
                <a:latin typeface="inter-bold"/>
              </a:rPr>
              <a:t>img</a:t>
            </a:r>
            <a:r>
              <a:rPr lang="en-US" b="1" i="0" dirty="0">
                <a:solidFill>
                  <a:srgbClr val="333333"/>
                </a:solidFill>
                <a:effectLst/>
                <a:latin typeface="inter-bold"/>
              </a:rPr>
              <a:t>-circle</a:t>
            </a:r>
            <a:r>
              <a:rPr lang="en-US" b="0" i="0" dirty="0">
                <a:solidFill>
                  <a:srgbClr val="333333"/>
                </a:solidFill>
                <a:effectLst/>
                <a:latin typeface="inter-regular"/>
              </a:rPr>
              <a:t> is used to shape the image to a circle </a:t>
            </a:r>
          </a:p>
        </p:txBody>
      </p:sp>
      <p:sp>
        <p:nvSpPr>
          <p:cNvPr id="5" name="TextBox 4">
            <a:extLst>
              <a:ext uri="{FF2B5EF4-FFF2-40B4-BE49-F238E27FC236}">
                <a16:creationId xmlns:a16="http://schemas.microsoft.com/office/drawing/2014/main" id="{DFA14FC1-2919-F4E4-AE89-3732F98ED7BA}"/>
              </a:ext>
            </a:extLst>
          </p:cNvPr>
          <p:cNvSpPr txBox="1"/>
          <p:nvPr/>
        </p:nvSpPr>
        <p:spPr>
          <a:xfrm>
            <a:off x="5941268" y="299982"/>
            <a:ext cx="6097554" cy="6463308"/>
          </a:xfrm>
          <a:prstGeom prst="rect">
            <a:avLst/>
          </a:prstGeom>
          <a:noFill/>
        </p:spPr>
        <p:txBody>
          <a:bodyPr wrap="square">
            <a:spAutoFit/>
          </a:bodyPr>
          <a:lstStyle/>
          <a:p>
            <a:r>
              <a:rPr lang="en-IN" dirty="0"/>
              <a:t>&lt;!DOCTYPE html&gt;  </a:t>
            </a:r>
          </a:p>
          <a:p>
            <a:r>
              <a:rPr lang="en-IN" dirty="0"/>
              <a:t>&lt;html lang="</a:t>
            </a:r>
            <a:r>
              <a:rPr lang="en-IN" dirty="0" err="1"/>
              <a:t>en</a:t>
            </a:r>
            <a:r>
              <a:rPr lang="en-IN" dirty="0"/>
              <a:t>"&gt;  </a:t>
            </a:r>
          </a:p>
          <a:p>
            <a:r>
              <a:rPr lang="en-IN" dirty="0"/>
              <a:t> &lt;head&gt;  </a:t>
            </a:r>
          </a:p>
          <a:p>
            <a:r>
              <a:rPr lang="en-IN" dirty="0"/>
              <a:t>   &lt;title&gt;Bootstrap image&lt;/title&gt;  </a:t>
            </a:r>
          </a:p>
          <a:p>
            <a:r>
              <a:rPr lang="en-IN" dirty="0"/>
              <a:t>&lt;link </a:t>
            </a:r>
            <a:r>
              <a:rPr lang="en-IN" dirty="0" err="1"/>
              <a:t>rel</a:t>
            </a:r>
            <a:r>
              <a:rPr lang="en-IN" dirty="0"/>
              <a:t>="stylesheet" </a:t>
            </a:r>
            <a:r>
              <a:rPr lang="en-IN" dirty="0" err="1"/>
              <a:t>href</a:t>
            </a:r>
            <a:r>
              <a:rPr lang="en-IN" dirty="0"/>
              <a:t>="https://maxcdn.bootstrapcdn.com/bootstrap/3.3.6/</a:t>
            </a:r>
            <a:r>
              <a:rPr lang="en-IN" dirty="0" err="1"/>
              <a:t>css</a:t>
            </a:r>
            <a:r>
              <a:rPr lang="en-IN" dirty="0"/>
              <a:t>/bootstrap.min.css"&gt;</a:t>
            </a:r>
          </a:p>
          <a:p>
            <a:r>
              <a:rPr lang="en-IN" dirty="0"/>
              <a:t>&lt;/head&gt;  </a:t>
            </a:r>
          </a:p>
          <a:p>
            <a:r>
              <a:rPr lang="en-IN" dirty="0"/>
              <a:t>&lt;body&gt;  </a:t>
            </a:r>
          </a:p>
          <a:p>
            <a:r>
              <a:rPr lang="en-IN" dirty="0"/>
              <a:t>&lt;div class="container"&gt;  </a:t>
            </a:r>
          </a:p>
          <a:p>
            <a:r>
              <a:rPr lang="en-IN" dirty="0"/>
              <a:t>  &lt;h2&gt;Circle&lt;/h2&gt;        </a:t>
            </a:r>
          </a:p>
          <a:p>
            <a:r>
              <a:rPr lang="en-IN" dirty="0"/>
              <a:t>  &lt;</a:t>
            </a:r>
            <a:r>
              <a:rPr lang="en-IN" dirty="0" err="1"/>
              <a:t>img</a:t>
            </a:r>
            <a:r>
              <a:rPr lang="en-IN" dirty="0"/>
              <a:t> </a:t>
            </a:r>
            <a:r>
              <a:rPr lang="en-IN" dirty="0" err="1"/>
              <a:t>src</a:t>
            </a:r>
            <a:r>
              <a:rPr lang="en-IN" dirty="0"/>
              <a:t>=“bg.jpg" class="</a:t>
            </a:r>
            <a:r>
              <a:rPr lang="en-IN" dirty="0" err="1"/>
              <a:t>img</a:t>
            </a:r>
            <a:r>
              <a:rPr lang="en-IN" dirty="0"/>
              <a:t>-circle" alt="</a:t>
            </a:r>
            <a:r>
              <a:rPr lang="en-IN" dirty="0" err="1"/>
              <a:t>abc</a:t>
            </a:r>
            <a:r>
              <a:rPr lang="en-IN" dirty="0"/>
              <a:t>"  width="300" height="250"&gt;   </a:t>
            </a:r>
          </a:p>
          <a:p>
            <a:r>
              <a:rPr lang="en-IN" dirty="0"/>
              <a:t>&lt;/div&gt;  </a:t>
            </a:r>
          </a:p>
          <a:p>
            <a:r>
              <a:rPr lang="en-IN" dirty="0"/>
              <a:t>  </a:t>
            </a:r>
          </a:p>
          <a:p>
            <a:r>
              <a:rPr lang="en-IN" dirty="0"/>
              <a:t>&lt;script </a:t>
            </a:r>
            <a:r>
              <a:rPr lang="en-IN" dirty="0" err="1"/>
              <a:t>src</a:t>
            </a:r>
            <a:r>
              <a:rPr lang="en-IN" dirty="0"/>
              <a:t>="https://ajax.googleapis.com/ajax/libs/</a:t>
            </a:r>
            <a:r>
              <a:rPr lang="en-IN" dirty="0" err="1"/>
              <a:t>jquery</a:t>
            </a:r>
            <a:r>
              <a:rPr lang="en-IN" dirty="0"/>
              <a:t>/1.12.0/jquery.min.js"&gt;&lt;/script&gt;  </a:t>
            </a:r>
          </a:p>
          <a:p>
            <a:r>
              <a:rPr lang="en-IN" dirty="0"/>
              <a:t> &lt;script </a:t>
            </a:r>
            <a:r>
              <a:rPr lang="en-IN" dirty="0" err="1"/>
              <a:t>src</a:t>
            </a:r>
            <a:r>
              <a:rPr lang="en-IN" dirty="0"/>
              <a:t>="https://maxcdn.bootstrapcdn.com/bootstrap/3.3.6/</a:t>
            </a:r>
            <a:r>
              <a:rPr lang="en-IN" dirty="0" err="1"/>
              <a:t>js</a:t>
            </a:r>
            <a:r>
              <a:rPr lang="en-IN" dirty="0"/>
              <a:t>/bootstrap.min.js"&gt;&lt;/script&gt;  </a:t>
            </a:r>
          </a:p>
          <a:p>
            <a:r>
              <a:rPr lang="en-IN" dirty="0"/>
              <a:t> &lt;/body&gt;  </a:t>
            </a:r>
          </a:p>
          <a:p>
            <a:r>
              <a:rPr lang="en-IN" dirty="0"/>
              <a:t>&lt;/html&gt; </a:t>
            </a:r>
          </a:p>
        </p:txBody>
      </p:sp>
    </p:spTree>
    <p:extLst>
      <p:ext uri="{BB962C8B-B14F-4D97-AF65-F5344CB8AC3E}">
        <p14:creationId xmlns:p14="http://schemas.microsoft.com/office/powerpoint/2010/main" val="2518796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36315-EB86-4BAA-13F0-15976CD33AFC}"/>
              </a:ext>
            </a:extLst>
          </p:cNvPr>
          <p:cNvSpPr txBox="1"/>
          <p:nvPr/>
        </p:nvSpPr>
        <p:spPr>
          <a:xfrm>
            <a:off x="212271" y="270789"/>
            <a:ext cx="3529305" cy="1200329"/>
          </a:xfrm>
          <a:prstGeom prst="rect">
            <a:avLst/>
          </a:prstGeom>
          <a:noFill/>
        </p:spPr>
        <p:txBody>
          <a:bodyPr wrap="square">
            <a:spAutoFit/>
          </a:bodyPr>
          <a:lstStyle/>
          <a:p>
            <a:pPr algn="just"/>
            <a:r>
              <a:rPr lang="en-US" b="0" i="0" dirty="0">
                <a:solidFill>
                  <a:srgbClr val="610B38"/>
                </a:solidFill>
                <a:effectLst/>
                <a:latin typeface="erdana"/>
              </a:rPr>
              <a:t>Bootstrap Thumbnail Image Example</a:t>
            </a:r>
          </a:p>
          <a:p>
            <a:pPr algn="just"/>
            <a:r>
              <a:rPr lang="en-US" b="0" i="0" dirty="0">
                <a:solidFill>
                  <a:srgbClr val="333333"/>
                </a:solidFill>
                <a:effectLst/>
                <a:latin typeface="inter-regular"/>
              </a:rPr>
              <a:t>The </a:t>
            </a:r>
            <a:r>
              <a:rPr lang="en-US" b="1" i="0" dirty="0">
                <a:solidFill>
                  <a:srgbClr val="333333"/>
                </a:solidFill>
                <a:effectLst/>
                <a:latin typeface="inter-bold"/>
              </a:rPr>
              <a:t>class .</a:t>
            </a:r>
            <a:r>
              <a:rPr lang="en-US" b="1" i="0" dirty="0" err="1">
                <a:solidFill>
                  <a:srgbClr val="333333"/>
                </a:solidFill>
                <a:effectLst/>
                <a:latin typeface="inter-bold"/>
              </a:rPr>
              <a:t>img</a:t>
            </a:r>
            <a:r>
              <a:rPr lang="en-US" b="1" i="0" dirty="0">
                <a:solidFill>
                  <a:srgbClr val="333333"/>
                </a:solidFill>
                <a:effectLst/>
                <a:latin typeface="inter-bold"/>
              </a:rPr>
              <a:t>-thumbnail </a:t>
            </a:r>
            <a:r>
              <a:rPr lang="en-US" b="0" i="0" dirty="0">
                <a:solidFill>
                  <a:srgbClr val="333333"/>
                </a:solidFill>
                <a:effectLst/>
                <a:latin typeface="inter-regular"/>
              </a:rPr>
              <a:t>is used to shape an image to a thumbnail</a:t>
            </a:r>
          </a:p>
        </p:txBody>
      </p:sp>
      <p:sp>
        <p:nvSpPr>
          <p:cNvPr id="5" name="TextBox 4">
            <a:extLst>
              <a:ext uri="{FF2B5EF4-FFF2-40B4-BE49-F238E27FC236}">
                <a16:creationId xmlns:a16="http://schemas.microsoft.com/office/drawing/2014/main" id="{596EEC7D-3C9A-E127-904B-95BC7BA713CA}"/>
              </a:ext>
            </a:extLst>
          </p:cNvPr>
          <p:cNvSpPr txBox="1"/>
          <p:nvPr/>
        </p:nvSpPr>
        <p:spPr>
          <a:xfrm>
            <a:off x="4378389" y="197346"/>
            <a:ext cx="6097554" cy="6463308"/>
          </a:xfrm>
          <a:prstGeom prst="rect">
            <a:avLst/>
          </a:prstGeom>
          <a:noFill/>
        </p:spPr>
        <p:txBody>
          <a:bodyPr wrap="square">
            <a:spAutoFit/>
          </a:bodyPr>
          <a:lstStyle/>
          <a:p>
            <a:r>
              <a:rPr lang="en-IN" dirty="0"/>
              <a:t>&lt;!DOCTYPE html&gt;  </a:t>
            </a:r>
          </a:p>
          <a:p>
            <a:r>
              <a:rPr lang="en-IN" dirty="0"/>
              <a:t>&lt;html lang="</a:t>
            </a:r>
            <a:r>
              <a:rPr lang="en-IN" dirty="0" err="1"/>
              <a:t>en</a:t>
            </a:r>
            <a:r>
              <a:rPr lang="en-IN" dirty="0"/>
              <a:t>"&gt;  </a:t>
            </a:r>
          </a:p>
          <a:p>
            <a:r>
              <a:rPr lang="en-IN" dirty="0"/>
              <a:t> &lt;head&gt;  </a:t>
            </a:r>
          </a:p>
          <a:p>
            <a:r>
              <a:rPr lang="en-IN" dirty="0"/>
              <a:t>   &lt;title&gt;Bootstrap image&lt;/title&gt;  </a:t>
            </a:r>
          </a:p>
          <a:p>
            <a:r>
              <a:rPr lang="en-IN" dirty="0"/>
              <a:t>&lt;link </a:t>
            </a:r>
            <a:r>
              <a:rPr lang="en-IN" dirty="0" err="1"/>
              <a:t>rel</a:t>
            </a:r>
            <a:r>
              <a:rPr lang="en-IN" dirty="0"/>
              <a:t>="stylesheet" </a:t>
            </a:r>
            <a:r>
              <a:rPr lang="en-IN" dirty="0" err="1"/>
              <a:t>href</a:t>
            </a:r>
            <a:r>
              <a:rPr lang="en-IN" dirty="0"/>
              <a:t>="https://maxcdn.bootstrapcdn.com/bootstrap/3.3.6/</a:t>
            </a:r>
            <a:r>
              <a:rPr lang="en-IN" dirty="0" err="1"/>
              <a:t>css</a:t>
            </a:r>
            <a:r>
              <a:rPr lang="en-IN" dirty="0"/>
              <a:t>/bootstrap.min.css"&gt;</a:t>
            </a:r>
          </a:p>
          <a:p>
            <a:r>
              <a:rPr lang="en-IN" dirty="0"/>
              <a:t>&lt;/head&gt;  </a:t>
            </a:r>
          </a:p>
          <a:p>
            <a:r>
              <a:rPr lang="en-IN" dirty="0"/>
              <a:t>&lt;body&gt;  </a:t>
            </a:r>
          </a:p>
          <a:p>
            <a:r>
              <a:rPr lang="en-IN" dirty="0"/>
              <a:t>&lt;div class="container"&gt;  </a:t>
            </a:r>
          </a:p>
          <a:p>
            <a:r>
              <a:rPr lang="en-IN" dirty="0"/>
              <a:t>  &lt;h2&gt;Thumbnail&lt;/h2&gt;            </a:t>
            </a:r>
          </a:p>
          <a:p>
            <a:r>
              <a:rPr lang="en-IN" dirty="0"/>
              <a:t>  &lt;</a:t>
            </a:r>
            <a:r>
              <a:rPr lang="en-IN" dirty="0" err="1"/>
              <a:t>img</a:t>
            </a:r>
            <a:r>
              <a:rPr lang="en-IN" dirty="0"/>
              <a:t> </a:t>
            </a:r>
            <a:r>
              <a:rPr lang="en-IN" dirty="0" err="1"/>
              <a:t>src</a:t>
            </a:r>
            <a:r>
              <a:rPr lang="en-IN" dirty="0"/>
              <a:t>=“bg.jpg" class="</a:t>
            </a:r>
            <a:r>
              <a:rPr lang="en-IN" dirty="0" err="1"/>
              <a:t>img</a:t>
            </a:r>
            <a:r>
              <a:rPr lang="en-IN" dirty="0"/>
              <a:t>-thumbnail" alt="</a:t>
            </a:r>
            <a:r>
              <a:rPr lang="en-IN" dirty="0" err="1"/>
              <a:t>abc</a:t>
            </a:r>
            <a:r>
              <a:rPr lang="en-IN" dirty="0"/>
              <a:t>" width="300" height="250"&gt;   </a:t>
            </a:r>
          </a:p>
          <a:p>
            <a:r>
              <a:rPr lang="en-IN" dirty="0"/>
              <a:t>&lt;/div&gt;  </a:t>
            </a:r>
          </a:p>
          <a:p>
            <a:r>
              <a:rPr lang="en-IN" dirty="0"/>
              <a:t>  </a:t>
            </a:r>
          </a:p>
          <a:p>
            <a:r>
              <a:rPr lang="en-IN" dirty="0"/>
              <a:t>&lt;script </a:t>
            </a:r>
            <a:r>
              <a:rPr lang="en-IN" dirty="0" err="1"/>
              <a:t>src</a:t>
            </a:r>
            <a:r>
              <a:rPr lang="en-IN" dirty="0"/>
              <a:t>="https://ajax.googleapis.com/ajax/libs/</a:t>
            </a:r>
            <a:r>
              <a:rPr lang="en-IN" dirty="0" err="1"/>
              <a:t>jquery</a:t>
            </a:r>
            <a:r>
              <a:rPr lang="en-IN" dirty="0"/>
              <a:t>/1.12.0/jquery.min.js"&gt;&lt;/script&gt;  </a:t>
            </a:r>
          </a:p>
          <a:p>
            <a:r>
              <a:rPr lang="en-IN" dirty="0"/>
              <a:t> &lt;script </a:t>
            </a:r>
            <a:r>
              <a:rPr lang="en-IN" dirty="0" err="1"/>
              <a:t>src</a:t>
            </a:r>
            <a:r>
              <a:rPr lang="en-IN" dirty="0"/>
              <a:t>="https://maxcdn.bootstrapcdn.com/bootstrap/3.3.6/</a:t>
            </a:r>
            <a:r>
              <a:rPr lang="en-IN" dirty="0" err="1"/>
              <a:t>js</a:t>
            </a:r>
            <a:r>
              <a:rPr lang="en-IN" dirty="0"/>
              <a:t>/bootstrap.min.js"&gt;&lt;/script&gt;  </a:t>
            </a:r>
          </a:p>
          <a:p>
            <a:r>
              <a:rPr lang="en-IN" dirty="0"/>
              <a:t> &lt;/body&gt;  </a:t>
            </a:r>
          </a:p>
          <a:p>
            <a:r>
              <a:rPr lang="en-IN" dirty="0"/>
              <a:t>&lt;/html&gt; </a:t>
            </a:r>
          </a:p>
        </p:txBody>
      </p:sp>
    </p:spTree>
    <p:extLst>
      <p:ext uri="{BB962C8B-B14F-4D97-AF65-F5344CB8AC3E}">
        <p14:creationId xmlns:p14="http://schemas.microsoft.com/office/powerpoint/2010/main" val="3601441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3B67C-5BAE-0153-28A9-DA40E4CC80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3556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D01C9-382D-BA80-D353-7ABEA2B9E9A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3586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DFDEC-B6B7-14D6-7DBA-5F1A7B47B00A}"/>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1493486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2BB59-08B2-F860-9D21-89BECF70FD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03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AE4A6-F62E-BE5E-05B8-EA82BC88B379}"/>
              </a:ext>
            </a:extLst>
          </p:cNvPr>
          <p:cNvSpPr txBox="1"/>
          <p:nvPr/>
        </p:nvSpPr>
        <p:spPr>
          <a:xfrm>
            <a:off x="417094" y="0"/>
            <a:ext cx="10860506" cy="7848302"/>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&lt;div class="container"&gt;</a:t>
            </a:r>
          </a:p>
          <a:p>
            <a:r>
              <a:rPr lang="en-IN" dirty="0"/>
              <a:t>  &lt;h2&gt;Alerts&lt;/h2&gt;</a:t>
            </a:r>
          </a:p>
          <a:p>
            <a:r>
              <a:rPr lang="en-IN" dirty="0"/>
              <a:t>  &lt;div class="alert alert-success"&gt;</a:t>
            </a:r>
          </a:p>
          <a:p>
            <a:r>
              <a:rPr lang="en-IN" dirty="0"/>
              <a:t>    &lt;strong&gt;Success!&lt;/strong&gt; This alert box could indicate a successful or positive action.</a:t>
            </a:r>
          </a:p>
          <a:p>
            <a:r>
              <a:rPr lang="en-IN" dirty="0"/>
              <a:t>  &lt;/div&gt;</a:t>
            </a:r>
          </a:p>
          <a:p>
            <a:r>
              <a:rPr lang="en-IN" dirty="0"/>
              <a:t>  &lt;div class="alert alert-info"&gt;</a:t>
            </a:r>
          </a:p>
          <a:p>
            <a:r>
              <a:rPr lang="en-IN" dirty="0"/>
              <a:t>    &lt;strong&gt;Info!&lt;/strong&gt; This alert box could indicate a neutral informative change or action.</a:t>
            </a:r>
          </a:p>
          <a:p>
            <a:r>
              <a:rPr lang="en-IN" dirty="0"/>
              <a:t>  &lt;/div&gt;</a:t>
            </a:r>
          </a:p>
          <a:p>
            <a:r>
              <a:rPr lang="en-IN" dirty="0"/>
              <a:t>  &lt;div class="alert alert-warning"&gt;</a:t>
            </a:r>
          </a:p>
          <a:p>
            <a:r>
              <a:rPr lang="en-IN" dirty="0"/>
              <a:t>    &lt;strong&gt;Warning!&lt;/strong&gt; This alert box could indicate a warning that might need attention.</a:t>
            </a:r>
          </a:p>
          <a:p>
            <a:r>
              <a:rPr lang="en-IN" dirty="0"/>
              <a:t>  &lt;/div&gt;</a:t>
            </a:r>
          </a:p>
          <a:p>
            <a:r>
              <a:rPr lang="en-IN" dirty="0"/>
              <a:t>  &lt;div class="alert alert-danger"&gt;</a:t>
            </a:r>
          </a:p>
          <a:p>
            <a:r>
              <a:rPr lang="en-IN" dirty="0"/>
              <a:t>    &lt;strong&gt;Danger!&lt;/strong&gt; This alert box could indicate a dangerous or potentially negative action.</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3294917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ABC244-15A0-93E2-1B3F-85EDDDBD5B09}"/>
              </a:ext>
            </a:extLst>
          </p:cNvPr>
          <p:cNvSpPr txBox="1"/>
          <p:nvPr/>
        </p:nvSpPr>
        <p:spPr>
          <a:xfrm>
            <a:off x="385010" y="505144"/>
            <a:ext cx="6096000" cy="584775"/>
          </a:xfrm>
          <a:prstGeom prst="rect">
            <a:avLst/>
          </a:prstGeom>
          <a:noFill/>
        </p:spPr>
        <p:txBody>
          <a:bodyPr wrap="square">
            <a:spAutoFit/>
          </a:bodyPr>
          <a:lstStyle/>
          <a:p>
            <a:r>
              <a:rPr lang="en-IN" sz="3200" b="1" dirty="0"/>
              <a:t>Bootstrap 5 | Buttons</a:t>
            </a:r>
          </a:p>
        </p:txBody>
      </p:sp>
      <p:sp>
        <p:nvSpPr>
          <p:cNvPr id="7" name="TextBox 6">
            <a:extLst>
              <a:ext uri="{FF2B5EF4-FFF2-40B4-BE49-F238E27FC236}">
                <a16:creationId xmlns:a16="http://schemas.microsoft.com/office/drawing/2014/main" id="{5FE29E26-98A6-1CEE-088D-3A08B559363B}"/>
              </a:ext>
            </a:extLst>
          </p:cNvPr>
          <p:cNvSpPr txBox="1"/>
          <p:nvPr/>
        </p:nvSpPr>
        <p:spPr>
          <a:xfrm>
            <a:off x="385010" y="1136064"/>
            <a:ext cx="11694695" cy="1754326"/>
          </a:xfrm>
          <a:prstGeom prst="rect">
            <a:avLst/>
          </a:prstGeom>
          <a:noFill/>
        </p:spPr>
        <p:txBody>
          <a:bodyPr wrap="square">
            <a:spAutoFit/>
          </a:bodyPr>
          <a:lstStyle/>
          <a:p>
            <a:r>
              <a:rPr lang="en-US" dirty="0"/>
              <a:t>Bootstrap 5 is the latest major release by Bootstrap in which they have revamped the UI and made various changes. Buttons are the components provided to create various buttons. Bootstrap 5 includes several predefined button styles, each serving its own purpose.</a:t>
            </a:r>
          </a:p>
          <a:p>
            <a:endParaRPr lang="en-US" dirty="0"/>
          </a:p>
          <a:p>
            <a:r>
              <a:rPr lang="en-US" dirty="0"/>
              <a:t>Syntax:</a:t>
            </a:r>
          </a:p>
          <a:p>
            <a:r>
              <a:rPr lang="en-US" dirty="0"/>
              <a:t>&lt;button class="badge </a:t>
            </a:r>
            <a:r>
              <a:rPr lang="en-US" dirty="0" err="1"/>
              <a:t>bg</a:t>
            </a:r>
            <a:r>
              <a:rPr lang="en-US" dirty="0"/>
              <a:t>-type"&gt; Button Text &lt;button&gt;</a:t>
            </a:r>
            <a:endParaRPr lang="en-IN" dirty="0"/>
          </a:p>
        </p:txBody>
      </p:sp>
      <p:sp>
        <p:nvSpPr>
          <p:cNvPr id="11" name="TextBox 10">
            <a:extLst>
              <a:ext uri="{FF2B5EF4-FFF2-40B4-BE49-F238E27FC236}">
                <a16:creationId xmlns:a16="http://schemas.microsoft.com/office/drawing/2014/main" id="{91FAD7C2-9081-7131-369C-CC07AA1D458D}"/>
              </a:ext>
            </a:extLst>
          </p:cNvPr>
          <p:cNvSpPr txBox="1"/>
          <p:nvPr/>
        </p:nvSpPr>
        <p:spPr>
          <a:xfrm>
            <a:off x="529390" y="2936536"/>
            <a:ext cx="6096000" cy="3416320"/>
          </a:xfrm>
          <a:prstGeom prst="rect">
            <a:avLst/>
          </a:prstGeom>
          <a:noFill/>
        </p:spPr>
        <p:txBody>
          <a:bodyPr wrap="square">
            <a:spAutoFit/>
          </a:bodyPr>
          <a:lstStyle/>
          <a:p>
            <a:r>
              <a:rPr lang="en-IN" dirty="0"/>
              <a:t>Types: Following are the nine types of buttons available in Bootstrap 5:</a:t>
            </a:r>
          </a:p>
          <a:p>
            <a:endParaRPr lang="en-IN" dirty="0"/>
          </a:p>
          <a:p>
            <a:r>
              <a:rPr lang="en-IN" dirty="0" err="1"/>
              <a:t>btn</a:t>
            </a:r>
            <a:r>
              <a:rPr lang="en-IN" dirty="0"/>
              <a:t>-primary</a:t>
            </a:r>
          </a:p>
          <a:p>
            <a:r>
              <a:rPr lang="en-IN" dirty="0" err="1"/>
              <a:t>btn</a:t>
            </a:r>
            <a:r>
              <a:rPr lang="en-IN" dirty="0"/>
              <a:t>-secondary</a:t>
            </a:r>
          </a:p>
          <a:p>
            <a:r>
              <a:rPr lang="en-IN" dirty="0" err="1"/>
              <a:t>btn</a:t>
            </a:r>
            <a:r>
              <a:rPr lang="en-IN" dirty="0"/>
              <a:t>-success</a:t>
            </a:r>
          </a:p>
          <a:p>
            <a:r>
              <a:rPr lang="en-IN" dirty="0" err="1"/>
              <a:t>btn</a:t>
            </a:r>
            <a:r>
              <a:rPr lang="en-IN" dirty="0"/>
              <a:t>-danger</a:t>
            </a:r>
          </a:p>
          <a:p>
            <a:r>
              <a:rPr lang="en-IN" dirty="0" err="1"/>
              <a:t>btn</a:t>
            </a:r>
            <a:r>
              <a:rPr lang="en-IN" dirty="0"/>
              <a:t>-warning</a:t>
            </a:r>
          </a:p>
          <a:p>
            <a:r>
              <a:rPr lang="en-IN" dirty="0" err="1"/>
              <a:t>btn</a:t>
            </a:r>
            <a:r>
              <a:rPr lang="en-IN" dirty="0"/>
              <a:t>-info</a:t>
            </a:r>
          </a:p>
          <a:p>
            <a:r>
              <a:rPr lang="en-IN" dirty="0" err="1"/>
              <a:t>btn</a:t>
            </a:r>
            <a:r>
              <a:rPr lang="en-IN" dirty="0"/>
              <a:t>-light</a:t>
            </a:r>
          </a:p>
          <a:p>
            <a:r>
              <a:rPr lang="en-IN" dirty="0" err="1"/>
              <a:t>btn</a:t>
            </a:r>
            <a:r>
              <a:rPr lang="en-IN" dirty="0"/>
              <a:t>-dark</a:t>
            </a:r>
          </a:p>
          <a:p>
            <a:r>
              <a:rPr lang="en-IN" dirty="0" err="1"/>
              <a:t>btn</a:t>
            </a:r>
            <a:r>
              <a:rPr lang="en-IN" dirty="0"/>
              <a:t>-link</a:t>
            </a:r>
          </a:p>
        </p:txBody>
      </p:sp>
    </p:spTree>
    <p:extLst>
      <p:ext uri="{BB962C8B-B14F-4D97-AF65-F5344CB8AC3E}">
        <p14:creationId xmlns:p14="http://schemas.microsoft.com/office/powerpoint/2010/main" val="22822566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715D51-E8A2-999D-F124-B49F96FD7557}"/>
              </a:ext>
            </a:extLst>
          </p:cNvPr>
          <p:cNvSpPr txBox="1"/>
          <p:nvPr/>
        </p:nvSpPr>
        <p:spPr>
          <a:xfrm>
            <a:off x="529389" y="278296"/>
            <a:ext cx="11662611" cy="10895290"/>
          </a:xfrm>
          <a:prstGeom prst="rect">
            <a:avLst/>
          </a:prstGeom>
          <a:noFill/>
        </p:spPr>
        <p:txBody>
          <a:bodyPr wrap="square">
            <a:spAutoFit/>
          </a:bodyPr>
          <a:lstStyle/>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DOCTYPE</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Bootstrap 5 | Buttons</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6A9955"/>
                </a:solidFill>
                <a:effectLst/>
                <a:latin typeface="Consolas" panose="020B0609020204030204" pitchFamily="49" charset="0"/>
              </a:rPr>
              <a:t>&lt;!-- Load Bootstrap --&gt;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"https://stackpath.bootstrapcdn.com/bootstrap/5.0.0-alpha1/</a:t>
            </a:r>
            <a:r>
              <a:rPr lang="en-IN" b="0" dirty="0" err="1">
                <a:solidFill>
                  <a:srgbClr val="CE9178"/>
                </a:solidFill>
                <a:effectLst/>
                <a:latin typeface="Consolas" panose="020B0609020204030204" pitchFamily="49" charset="0"/>
              </a:rPr>
              <a:t>css</a:t>
            </a:r>
            <a:r>
              <a:rPr lang="en-IN" b="0" dirty="0">
                <a:solidFill>
                  <a:srgbClr val="CE9178"/>
                </a:solidFill>
                <a:effectLst/>
                <a:latin typeface="Consolas" panose="020B0609020204030204" pitchFamily="49" charset="0"/>
              </a:rPr>
              <a:t>/bootstrap.min.css"</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integrity</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"sha384-r4NyP46KrjDleawBgD5tp8Y7UzmLA05oM1iAEQ17CSuDqnUK2+k9luXQOfXJCJ4I"</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crossorigin</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"anonymous"</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"text-success"</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Centurion University</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-primary"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Primary</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-secondary"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Secondary</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-success"</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Success</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-danger"</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Danger</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"button"</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btn</a:t>
            </a:r>
            <a:r>
              <a:rPr lang="en-IN" b="0" dirty="0">
                <a:solidFill>
                  <a:srgbClr val="CE9178"/>
                </a:solidFill>
                <a:effectLst/>
                <a:latin typeface="Consolas" panose="020B0609020204030204" pitchFamily="49" charset="0"/>
              </a:rPr>
              <a:t>-warning"</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Warning</a:t>
            </a: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22928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CE39B4-EB1A-4B4F-F094-3C3E8EF6558F}"/>
              </a:ext>
            </a:extLst>
          </p:cNvPr>
          <p:cNvSpPr txBox="1"/>
          <p:nvPr/>
        </p:nvSpPr>
        <p:spPr>
          <a:xfrm>
            <a:off x="208547" y="47944"/>
            <a:ext cx="6096000" cy="707886"/>
          </a:xfrm>
          <a:prstGeom prst="rect">
            <a:avLst/>
          </a:prstGeom>
          <a:noFill/>
        </p:spPr>
        <p:txBody>
          <a:bodyPr wrap="square">
            <a:spAutoFit/>
          </a:bodyPr>
          <a:lstStyle/>
          <a:p>
            <a:pPr algn="l"/>
            <a:r>
              <a:rPr lang="en-IN" sz="4000" i="0" dirty="0">
                <a:solidFill>
                  <a:srgbClr val="000000"/>
                </a:solidFill>
                <a:effectLst/>
                <a:latin typeface="Segoe UI" panose="020B0502040204020203" pitchFamily="34" charset="0"/>
              </a:rPr>
              <a:t>Bootstrap Button Groups</a:t>
            </a:r>
          </a:p>
        </p:txBody>
      </p:sp>
      <p:sp>
        <p:nvSpPr>
          <p:cNvPr id="4" name="Rectangle 1">
            <a:extLst>
              <a:ext uri="{FF2B5EF4-FFF2-40B4-BE49-F238E27FC236}">
                <a16:creationId xmlns:a16="http://schemas.microsoft.com/office/drawing/2014/main" id="{7C855C46-BDA1-584B-D059-6B71640DA4CB}"/>
              </a:ext>
            </a:extLst>
          </p:cNvPr>
          <p:cNvSpPr>
            <a:spLocks noChangeArrowheads="1"/>
          </p:cNvSpPr>
          <p:nvPr/>
        </p:nvSpPr>
        <p:spPr bwMode="auto">
          <a:xfrm>
            <a:off x="208547" y="774358"/>
            <a:ext cx="125770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Bootstrap allows you to group a series of buttons together (on a single line) in a button group:</a:t>
            </a:r>
            <a:endParaRPr kumimoji="0" lang="en-US" altLang="en-US" sz="2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n-lt"/>
            </a:endParaRPr>
          </a:p>
        </p:txBody>
      </p:sp>
      <p:sp>
        <p:nvSpPr>
          <p:cNvPr id="5" name="Rectangle 2">
            <a:extLst>
              <a:ext uri="{FF2B5EF4-FFF2-40B4-BE49-F238E27FC236}">
                <a16:creationId xmlns:a16="http://schemas.microsoft.com/office/drawing/2014/main" id="{8217AA86-53BC-4D41-2257-343D7D3DD8DB}"/>
              </a:ext>
            </a:extLst>
          </p:cNvPr>
          <p:cNvSpPr>
            <a:spLocks noChangeArrowheads="1"/>
          </p:cNvSpPr>
          <p:nvPr/>
        </p:nvSpPr>
        <p:spPr bwMode="auto">
          <a:xfrm>
            <a:off x="465221" y="1301189"/>
            <a:ext cx="8674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Use a </a:t>
            </a:r>
            <a:r>
              <a:rPr kumimoji="0" lang="en-US" altLang="en-US" sz="2400" b="0" i="0" u="none" strike="noStrike" cap="none" normalizeH="0" baseline="0" dirty="0">
                <a:ln>
                  <a:noFill/>
                </a:ln>
                <a:solidFill>
                  <a:srgbClr val="DC143C"/>
                </a:solidFill>
                <a:effectLst/>
                <a:latin typeface="+mn-lt"/>
              </a:rPr>
              <a:t>&lt;div&gt;</a:t>
            </a:r>
            <a:r>
              <a:rPr kumimoji="0" lang="en-US" altLang="en-US" sz="2400" b="0" i="0" u="none" strike="noStrike" cap="none" normalizeH="0" baseline="0" dirty="0">
                <a:ln>
                  <a:noFill/>
                </a:ln>
                <a:solidFill>
                  <a:srgbClr val="000000"/>
                </a:solidFill>
                <a:effectLst/>
                <a:latin typeface="+mn-lt"/>
              </a:rPr>
              <a:t> element with class </a:t>
            </a:r>
            <a:r>
              <a:rPr kumimoji="0" lang="en-US" altLang="en-US" sz="2400" b="0" i="0" u="none" strike="noStrike" cap="none" normalizeH="0" baseline="0" dirty="0">
                <a:ln>
                  <a:noFill/>
                </a:ln>
                <a:solidFill>
                  <a:srgbClr val="DC143C"/>
                </a:solidFill>
                <a:effectLst/>
                <a:latin typeface="+mn-lt"/>
              </a:rPr>
              <a:t>.</a:t>
            </a:r>
            <a:r>
              <a:rPr kumimoji="0" lang="en-US" altLang="en-US" sz="2400" b="0" i="0" u="none" strike="noStrike" cap="none" normalizeH="0" baseline="0" dirty="0" err="1">
                <a:ln>
                  <a:noFill/>
                </a:ln>
                <a:solidFill>
                  <a:srgbClr val="DC143C"/>
                </a:solidFill>
                <a:effectLst/>
                <a:latin typeface="+mn-lt"/>
              </a:rPr>
              <a:t>btn</a:t>
            </a:r>
            <a:r>
              <a:rPr kumimoji="0" lang="en-US" altLang="en-US" sz="2400" b="0" i="0" u="none" strike="noStrike" cap="none" normalizeH="0" baseline="0" dirty="0">
                <a:ln>
                  <a:noFill/>
                </a:ln>
                <a:solidFill>
                  <a:srgbClr val="DC143C"/>
                </a:solidFill>
                <a:effectLst/>
                <a:latin typeface="+mn-lt"/>
              </a:rPr>
              <a:t>-group</a:t>
            </a:r>
            <a:r>
              <a:rPr kumimoji="0" lang="en-US" altLang="en-US" sz="2400" b="0" i="0" u="none" strike="noStrike" cap="none" normalizeH="0" baseline="0" dirty="0">
                <a:ln>
                  <a:noFill/>
                </a:ln>
                <a:solidFill>
                  <a:srgbClr val="000000"/>
                </a:solidFill>
                <a:effectLst/>
                <a:latin typeface="+mn-lt"/>
              </a:rPr>
              <a:t> to create a button group:</a:t>
            </a:r>
            <a:r>
              <a:rPr kumimoji="0" lang="en-US" altLang="en-US" sz="2400" b="0" i="0" u="none" strike="noStrike" cap="none" normalizeH="0" baseline="0" dirty="0">
                <a:ln>
                  <a:noFill/>
                </a:ln>
                <a:solidFill>
                  <a:schemeClr val="tx1"/>
                </a:solidFill>
                <a:effectLst/>
                <a:latin typeface="+mn-lt"/>
              </a:rPr>
              <a:t> </a:t>
            </a:r>
          </a:p>
        </p:txBody>
      </p:sp>
      <p:sp>
        <p:nvSpPr>
          <p:cNvPr id="7" name="TextBox 6">
            <a:extLst>
              <a:ext uri="{FF2B5EF4-FFF2-40B4-BE49-F238E27FC236}">
                <a16:creationId xmlns:a16="http://schemas.microsoft.com/office/drawing/2014/main" id="{29BCE124-4859-0B9A-F291-F49C69D14CDB}"/>
              </a:ext>
            </a:extLst>
          </p:cNvPr>
          <p:cNvSpPr txBox="1"/>
          <p:nvPr/>
        </p:nvSpPr>
        <p:spPr>
          <a:xfrm>
            <a:off x="348915" y="1989221"/>
            <a:ext cx="11650579" cy="6186309"/>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&lt;div class="container"&gt;</a:t>
            </a:r>
          </a:p>
          <a:p>
            <a:r>
              <a:rPr lang="en-IN" dirty="0"/>
              <a:t>  &lt;h2&gt;Button Group&lt;/h2&gt;</a:t>
            </a:r>
          </a:p>
          <a:p>
            <a:r>
              <a:rPr lang="en-IN" dirty="0"/>
              <a:t>  &lt;p&gt;The .</a:t>
            </a:r>
            <a:r>
              <a:rPr lang="en-IN" dirty="0" err="1"/>
              <a:t>btn</a:t>
            </a:r>
            <a:r>
              <a:rPr lang="en-IN" dirty="0"/>
              <a:t>-group class creates a button group:&lt;/p&gt;</a:t>
            </a:r>
          </a:p>
          <a:p>
            <a:r>
              <a:rPr lang="en-IN" dirty="0"/>
              <a:t>  &lt;div class="</a:t>
            </a:r>
            <a:r>
              <a:rPr lang="en-IN" dirty="0" err="1"/>
              <a:t>btn</a:t>
            </a:r>
            <a:r>
              <a:rPr lang="en-IN" dirty="0"/>
              <a:t>-group"&gt;</a:t>
            </a:r>
          </a:p>
          <a:p>
            <a:r>
              <a:rPr lang="en-IN" dirty="0"/>
              <a:t>    &lt;button type="button" class="</a:t>
            </a:r>
            <a:r>
              <a:rPr lang="en-IN" dirty="0" err="1"/>
              <a:t>btn</a:t>
            </a:r>
            <a:r>
              <a:rPr lang="en-IN" dirty="0"/>
              <a:t> </a:t>
            </a:r>
            <a:r>
              <a:rPr lang="en-IN" dirty="0" err="1"/>
              <a:t>btn</a:t>
            </a:r>
            <a:r>
              <a:rPr lang="en-IN" dirty="0"/>
              <a:t>-primary"&gt;Apple&lt;/button&gt;</a:t>
            </a:r>
          </a:p>
          <a:p>
            <a:r>
              <a:rPr lang="en-IN" dirty="0"/>
              <a:t>    &lt;button type="button" class="</a:t>
            </a:r>
            <a:r>
              <a:rPr lang="en-IN" dirty="0" err="1"/>
              <a:t>btn</a:t>
            </a:r>
            <a:r>
              <a:rPr lang="en-IN" dirty="0"/>
              <a:t> </a:t>
            </a:r>
            <a:r>
              <a:rPr lang="en-IN" dirty="0" err="1"/>
              <a:t>btn</a:t>
            </a:r>
            <a:r>
              <a:rPr lang="en-IN" dirty="0"/>
              <a:t>-primary"&gt;Samsung&lt;/button&gt;</a:t>
            </a:r>
          </a:p>
          <a:p>
            <a:r>
              <a:rPr lang="en-IN" dirty="0"/>
              <a:t>    &lt;button type="button" class="</a:t>
            </a:r>
            <a:r>
              <a:rPr lang="en-IN" dirty="0" err="1"/>
              <a:t>btn</a:t>
            </a:r>
            <a:r>
              <a:rPr lang="en-IN" dirty="0"/>
              <a:t> </a:t>
            </a:r>
            <a:r>
              <a:rPr lang="en-IN" dirty="0" err="1"/>
              <a:t>btn</a:t>
            </a:r>
            <a:r>
              <a:rPr lang="en-IN" dirty="0"/>
              <a:t>-primary"&gt;Sony&lt;/button&gt;</a:t>
            </a:r>
          </a:p>
          <a:p>
            <a:r>
              <a:rPr lang="en-IN" dirty="0"/>
              <a:t>  &lt;/div&gt;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127574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1780B-DE09-7CE5-1801-91ABBF0BBDBE}"/>
              </a:ext>
            </a:extLst>
          </p:cNvPr>
          <p:cNvPicPr>
            <a:picLocks noChangeAspect="1"/>
          </p:cNvPicPr>
          <p:nvPr/>
        </p:nvPicPr>
        <p:blipFill>
          <a:blip r:embed="rId2"/>
          <a:stretch>
            <a:fillRect/>
          </a:stretch>
        </p:blipFill>
        <p:spPr>
          <a:xfrm>
            <a:off x="2068132" y="1564532"/>
            <a:ext cx="8055735" cy="3728936"/>
          </a:xfrm>
          <a:prstGeom prst="rect">
            <a:avLst/>
          </a:prstGeom>
        </p:spPr>
      </p:pic>
      <p:pic>
        <p:nvPicPr>
          <p:cNvPr id="5" name="Picture 4">
            <a:extLst>
              <a:ext uri="{FF2B5EF4-FFF2-40B4-BE49-F238E27FC236}">
                <a16:creationId xmlns:a16="http://schemas.microsoft.com/office/drawing/2014/main" id="{85849FC6-8968-FFC4-6C3E-960706DB838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53081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958AB2-30B8-DB9A-A5A3-753D0CD918B1}"/>
              </a:ext>
            </a:extLst>
          </p:cNvPr>
          <p:cNvPicPr>
            <a:picLocks noChangeAspect="1"/>
          </p:cNvPicPr>
          <p:nvPr/>
        </p:nvPicPr>
        <p:blipFill>
          <a:blip r:embed="rId2"/>
          <a:stretch>
            <a:fillRect/>
          </a:stretch>
        </p:blipFill>
        <p:spPr>
          <a:xfrm>
            <a:off x="320842" y="1238250"/>
            <a:ext cx="8791575" cy="3771900"/>
          </a:xfrm>
          <a:prstGeom prst="rect">
            <a:avLst/>
          </a:prstGeom>
        </p:spPr>
      </p:pic>
      <p:pic>
        <p:nvPicPr>
          <p:cNvPr id="8" name="Picture 7">
            <a:extLst>
              <a:ext uri="{FF2B5EF4-FFF2-40B4-BE49-F238E27FC236}">
                <a16:creationId xmlns:a16="http://schemas.microsoft.com/office/drawing/2014/main" id="{5BFB25FC-474C-FFA3-E20D-5EF7DD301C08}"/>
              </a:ext>
            </a:extLst>
          </p:cNvPr>
          <p:cNvPicPr>
            <a:picLocks noChangeAspect="1"/>
          </p:cNvPicPr>
          <p:nvPr/>
        </p:nvPicPr>
        <p:blipFill>
          <a:blip r:embed="rId3"/>
          <a:stretch>
            <a:fillRect/>
          </a:stretch>
        </p:blipFill>
        <p:spPr>
          <a:xfrm>
            <a:off x="369218" y="507833"/>
            <a:ext cx="6791325" cy="790575"/>
          </a:xfrm>
          <a:prstGeom prst="rect">
            <a:avLst/>
          </a:prstGeom>
        </p:spPr>
      </p:pic>
    </p:spTree>
    <p:extLst>
      <p:ext uri="{BB962C8B-B14F-4D97-AF65-F5344CB8AC3E}">
        <p14:creationId xmlns:p14="http://schemas.microsoft.com/office/powerpoint/2010/main" val="1586387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B28584-77E2-A35B-14DA-74D8CA450139}"/>
              </a:ext>
            </a:extLst>
          </p:cNvPr>
          <p:cNvSpPr txBox="1"/>
          <p:nvPr/>
        </p:nvSpPr>
        <p:spPr>
          <a:xfrm>
            <a:off x="304800" y="268717"/>
            <a:ext cx="11213432" cy="5909310"/>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endParaRPr lang="en-IN" dirty="0"/>
          </a:p>
          <a:p>
            <a:r>
              <a:rPr lang="en-IN" dirty="0"/>
              <a:t>&lt;div class="container"&gt;</a:t>
            </a:r>
          </a:p>
          <a:p>
            <a:r>
              <a:rPr lang="en-IN" dirty="0"/>
              <a:t>  &lt;h2&gt;Badges&lt;/h2&gt;</a:t>
            </a:r>
          </a:p>
          <a:p>
            <a:r>
              <a:rPr lang="en-IN" dirty="0"/>
              <a:t>  &lt;a </a:t>
            </a:r>
            <a:r>
              <a:rPr lang="en-IN" dirty="0" err="1"/>
              <a:t>href</a:t>
            </a:r>
            <a:r>
              <a:rPr lang="en-IN" dirty="0"/>
              <a:t>="#"&gt;News &lt;span class="badge"&gt;5&lt;/span&gt;&lt;/a&gt;&lt;</a:t>
            </a:r>
            <a:r>
              <a:rPr lang="en-IN" dirty="0" err="1"/>
              <a:t>br</a:t>
            </a:r>
            <a:r>
              <a:rPr lang="en-IN" dirty="0"/>
              <a:t>&gt;</a:t>
            </a:r>
          </a:p>
          <a:p>
            <a:r>
              <a:rPr lang="en-IN" dirty="0"/>
              <a:t>  &lt;a </a:t>
            </a:r>
            <a:r>
              <a:rPr lang="en-IN" dirty="0" err="1"/>
              <a:t>href</a:t>
            </a:r>
            <a:r>
              <a:rPr lang="en-IN" dirty="0"/>
              <a:t>="#"&gt;Comments &lt;span class="badge"&gt;10&lt;/span&gt;&lt;/a&gt;&lt;</a:t>
            </a:r>
            <a:r>
              <a:rPr lang="en-IN" dirty="0" err="1"/>
              <a:t>br</a:t>
            </a:r>
            <a:r>
              <a:rPr lang="en-IN" dirty="0"/>
              <a:t>&gt;</a:t>
            </a:r>
          </a:p>
          <a:p>
            <a:r>
              <a:rPr lang="en-IN" dirty="0"/>
              <a:t>  &lt;a </a:t>
            </a:r>
            <a:r>
              <a:rPr lang="en-IN" dirty="0" err="1"/>
              <a:t>href</a:t>
            </a:r>
            <a:r>
              <a:rPr lang="en-IN" dirty="0"/>
              <a:t>="#"&gt;Updates &lt;span class="badge"&gt;2&lt;/span&gt;&lt;/a&gt;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3218671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C9576-A807-B886-E8E0-F00F5F15A9A7}"/>
              </a:ext>
            </a:extLst>
          </p:cNvPr>
          <p:cNvPicPr>
            <a:picLocks noChangeAspect="1"/>
          </p:cNvPicPr>
          <p:nvPr/>
        </p:nvPicPr>
        <p:blipFill>
          <a:blip r:embed="rId2"/>
          <a:stretch>
            <a:fillRect/>
          </a:stretch>
        </p:blipFill>
        <p:spPr>
          <a:xfrm>
            <a:off x="1700212" y="447675"/>
            <a:ext cx="8791575" cy="5962650"/>
          </a:xfrm>
          <a:prstGeom prst="rect">
            <a:avLst/>
          </a:prstGeom>
        </p:spPr>
      </p:pic>
    </p:spTree>
    <p:extLst>
      <p:ext uri="{BB962C8B-B14F-4D97-AF65-F5344CB8AC3E}">
        <p14:creationId xmlns:p14="http://schemas.microsoft.com/office/powerpoint/2010/main" val="617819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737E30-9199-5631-A876-482C03C9BEE1}"/>
              </a:ext>
            </a:extLst>
          </p:cNvPr>
          <p:cNvSpPr txBox="1"/>
          <p:nvPr/>
        </p:nvSpPr>
        <p:spPr>
          <a:xfrm>
            <a:off x="336884" y="125934"/>
            <a:ext cx="11502190" cy="6740307"/>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 </a:t>
            </a:r>
          </a:p>
          <a:p>
            <a:r>
              <a:rPr lang="en-IN" dirty="0"/>
              <a:t> </a:t>
            </a:r>
          </a:p>
          <a:p>
            <a:r>
              <a:rPr lang="en-IN" dirty="0"/>
              <a:t>&lt;div class="container"&gt;</a:t>
            </a:r>
          </a:p>
          <a:p>
            <a:r>
              <a:rPr lang="en-IN" dirty="0"/>
              <a:t>  &lt;h2&gt;Contextual Label Classes&lt;/h2&gt;</a:t>
            </a:r>
          </a:p>
          <a:p>
            <a:r>
              <a:rPr lang="en-IN" dirty="0"/>
              <a:t>  &lt;p&gt;Contextual classes can be used to </a:t>
            </a:r>
            <a:r>
              <a:rPr lang="en-IN" dirty="0" err="1"/>
              <a:t>color</a:t>
            </a:r>
            <a:r>
              <a:rPr lang="en-IN" dirty="0"/>
              <a:t> the label.&lt;/p&gt;  </a:t>
            </a:r>
          </a:p>
          <a:p>
            <a:r>
              <a:rPr lang="en-IN" dirty="0"/>
              <a:t>  &lt;span class="label label-default"&gt;Default Label&lt;/span&gt;</a:t>
            </a:r>
          </a:p>
          <a:p>
            <a:r>
              <a:rPr lang="en-IN" dirty="0"/>
              <a:t>  &lt;span class="label label-primary"&gt;Primary Label&lt;/span&gt;</a:t>
            </a:r>
          </a:p>
          <a:p>
            <a:r>
              <a:rPr lang="en-IN" dirty="0"/>
              <a:t>  &lt;span class="label label-success"&gt;Success Label&lt;/span&gt;</a:t>
            </a:r>
          </a:p>
          <a:p>
            <a:r>
              <a:rPr lang="en-IN" dirty="0"/>
              <a:t>  &lt;span class="label label-info"&gt;Info Label&lt;/span&gt;</a:t>
            </a:r>
          </a:p>
          <a:p>
            <a:r>
              <a:rPr lang="en-IN" dirty="0"/>
              <a:t>  &lt;span class="label label-warning"&gt;Warning Label&lt;/span&gt;</a:t>
            </a:r>
          </a:p>
          <a:p>
            <a:r>
              <a:rPr lang="en-IN" dirty="0"/>
              <a:t>  &lt;span class="label label-danger"&gt;Danger Label&lt;/span&gt;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2708734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1F213F-66FB-3A3E-E301-00B7710C9E8B}"/>
              </a:ext>
            </a:extLst>
          </p:cNvPr>
          <p:cNvPicPr>
            <a:picLocks noChangeAspect="1"/>
          </p:cNvPicPr>
          <p:nvPr/>
        </p:nvPicPr>
        <p:blipFill>
          <a:blip r:embed="rId2"/>
          <a:stretch>
            <a:fillRect/>
          </a:stretch>
        </p:blipFill>
        <p:spPr>
          <a:xfrm>
            <a:off x="181726" y="226845"/>
            <a:ext cx="6181725" cy="885825"/>
          </a:xfrm>
          <a:prstGeom prst="rect">
            <a:avLst/>
          </a:prstGeom>
        </p:spPr>
      </p:pic>
      <p:pic>
        <p:nvPicPr>
          <p:cNvPr id="5" name="Picture 4">
            <a:extLst>
              <a:ext uri="{FF2B5EF4-FFF2-40B4-BE49-F238E27FC236}">
                <a16:creationId xmlns:a16="http://schemas.microsoft.com/office/drawing/2014/main" id="{CC8F9AA9-BAC7-B241-4FBE-B3A1E545CFEC}"/>
              </a:ext>
            </a:extLst>
          </p:cNvPr>
          <p:cNvPicPr>
            <a:picLocks noChangeAspect="1"/>
          </p:cNvPicPr>
          <p:nvPr/>
        </p:nvPicPr>
        <p:blipFill>
          <a:blip r:embed="rId3"/>
          <a:stretch>
            <a:fillRect/>
          </a:stretch>
        </p:blipFill>
        <p:spPr>
          <a:xfrm>
            <a:off x="2115301" y="1112670"/>
            <a:ext cx="8496300" cy="5514975"/>
          </a:xfrm>
          <a:prstGeom prst="rect">
            <a:avLst/>
          </a:prstGeom>
        </p:spPr>
      </p:pic>
    </p:spTree>
    <p:extLst>
      <p:ext uri="{BB962C8B-B14F-4D97-AF65-F5344CB8AC3E}">
        <p14:creationId xmlns:p14="http://schemas.microsoft.com/office/powerpoint/2010/main" val="3158785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BEA6BD-5B05-3383-41E5-624813F6D529}"/>
              </a:ext>
            </a:extLst>
          </p:cNvPr>
          <p:cNvSpPr txBox="1"/>
          <p:nvPr/>
        </p:nvSpPr>
        <p:spPr>
          <a:xfrm>
            <a:off x="385011" y="154436"/>
            <a:ext cx="11806989" cy="17266265"/>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href</a:t>
            </a:r>
            <a:r>
              <a:rPr lang="en-IN" dirty="0"/>
              <a:t>="https://cdn.jsdelivr.net/</a:t>
            </a:r>
            <a:r>
              <a:rPr lang="en-IN" dirty="0" err="1"/>
              <a:t>npm</a:t>
            </a:r>
            <a:r>
              <a:rPr lang="en-IN" dirty="0"/>
              <a:t>/bootstrap@5.2.3/</a:t>
            </a:r>
            <a:r>
              <a:rPr lang="en-IN" dirty="0" err="1"/>
              <a:t>dist</a:t>
            </a:r>
            <a:r>
              <a:rPr lang="en-IN" dirty="0"/>
              <a:t>/</a:t>
            </a:r>
            <a:r>
              <a:rPr lang="en-IN" dirty="0" err="1"/>
              <a:t>css</a:t>
            </a:r>
            <a:r>
              <a:rPr lang="en-IN" dirty="0"/>
              <a:t>/bootstrap.min.css" </a:t>
            </a:r>
            <a:r>
              <a:rPr lang="en-IN" dirty="0" err="1"/>
              <a:t>rel</a:t>
            </a:r>
            <a:r>
              <a:rPr lang="en-IN" dirty="0"/>
              <a:t>="stylesheet"&gt;</a:t>
            </a:r>
          </a:p>
          <a:p>
            <a:r>
              <a:rPr lang="en-IN" dirty="0"/>
              <a:t>  &lt;script </a:t>
            </a:r>
            <a:r>
              <a:rPr lang="en-IN" dirty="0" err="1"/>
              <a:t>src</a:t>
            </a:r>
            <a:r>
              <a:rPr lang="en-IN" dirty="0"/>
              <a:t>="https://cdn.jsdelivr.net/</a:t>
            </a:r>
            <a:r>
              <a:rPr lang="en-IN" dirty="0" err="1"/>
              <a:t>npm</a:t>
            </a:r>
            <a:r>
              <a:rPr lang="en-IN" dirty="0"/>
              <a:t>/bootstrap@5.2.3/</a:t>
            </a:r>
            <a:r>
              <a:rPr lang="en-IN" dirty="0" err="1"/>
              <a:t>dist</a:t>
            </a:r>
            <a:r>
              <a:rPr lang="en-IN" dirty="0"/>
              <a:t>/</a:t>
            </a:r>
            <a:r>
              <a:rPr lang="en-IN" dirty="0" err="1"/>
              <a:t>js</a:t>
            </a:r>
            <a:r>
              <a:rPr lang="en-IN" dirty="0"/>
              <a:t>/bootstrap.bundle.min.js"&gt;&lt;/script&gt;</a:t>
            </a:r>
          </a:p>
          <a:p>
            <a:r>
              <a:rPr lang="en-IN" dirty="0"/>
              <a:t>&lt;/head&gt;</a:t>
            </a:r>
          </a:p>
          <a:p>
            <a:r>
              <a:rPr lang="en-IN" dirty="0"/>
              <a:t>&lt;body&gt;</a:t>
            </a:r>
          </a:p>
          <a:p>
            <a:endParaRPr lang="en-IN" dirty="0"/>
          </a:p>
          <a:p>
            <a:r>
              <a:rPr lang="en-IN" dirty="0"/>
              <a:t>&lt;div class="container mt-3"&gt;</a:t>
            </a:r>
          </a:p>
          <a:p>
            <a:r>
              <a:rPr lang="en-IN" dirty="0"/>
              <a:t>  &lt;h2&gt;</a:t>
            </a:r>
            <a:r>
              <a:rPr lang="en-IN" dirty="0" err="1"/>
              <a:t>Colored</a:t>
            </a:r>
            <a:r>
              <a:rPr lang="en-IN" dirty="0"/>
              <a:t> Progress Bars&lt;/h2&gt;</a:t>
            </a:r>
          </a:p>
          <a:p>
            <a:r>
              <a:rPr lang="en-IN" dirty="0"/>
              <a:t>  &lt;p&gt;Use any of the contextual </a:t>
            </a:r>
            <a:r>
              <a:rPr lang="en-IN" dirty="0" err="1"/>
              <a:t>color</a:t>
            </a:r>
            <a:r>
              <a:rPr lang="en-IN" dirty="0"/>
              <a:t> classes to change the </a:t>
            </a:r>
            <a:r>
              <a:rPr lang="en-IN" dirty="0" err="1"/>
              <a:t>color</a:t>
            </a:r>
            <a:r>
              <a:rPr lang="en-IN" dirty="0"/>
              <a:t> of the progress bar:&lt;/p&gt; </a:t>
            </a:r>
          </a:p>
          <a:p>
            <a:r>
              <a:rPr lang="en-IN" dirty="0"/>
              <a:t>  &lt;!-- Blue --&gt;</a:t>
            </a:r>
          </a:p>
          <a:p>
            <a:r>
              <a:rPr lang="en-IN" dirty="0"/>
              <a:t>  &lt;div class="progress"&gt;</a:t>
            </a:r>
          </a:p>
          <a:p>
            <a:r>
              <a:rPr lang="en-IN" dirty="0"/>
              <a:t>    &lt;div class="progress-bar" style="width:10%"&gt;&lt;/div&gt;</a:t>
            </a:r>
          </a:p>
          <a:p>
            <a:r>
              <a:rPr lang="en-IN" dirty="0"/>
              <a:t>  &lt;/div&gt;&lt;</a:t>
            </a:r>
            <a:r>
              <a:rPr lang="en-IN" dirty="0" err="1"/>
              <a:t>br</a:t>
            </a:r>
            <a:r>
              <a:rPr lang="en-IN" dirty="0"/>
              <a:t>&gt;</a:t>
            </a:r>
          </a:p>
          <a:p>
            <a:endParaRPr lang="en-IN" dirty="0"/>
          </a:p>
          <a:p>
            <a:r>
              <a:rPr lang="en-IN" dirty="0"/>
              <a:t>  &lt;!-- Green --&gt;</a:t>
            </a:r>
          </a:p>
          <a:p>
            <a:r>
              <a:rPr lang="en-IN" dirty="0"/>
              <a:t>  &lt;div class="progress"&gt;</a:t>
            </a:r>
          </a:p>
          <a:p>
            <a:r>
              <a:rPr lang="en-IN" dirty="0"/>
              <a:t>    &lt;div class="progress-bar </a:t>
            </a:r>
            <a:r>
              <a:rPr lang="en-IN" dirty="0" err="1"/>
              <a:t>bg</a:t>
            </a:r>
            <a:r>
              <a:rPr lang="en-IN" dirty="0"/>
              <a:t>-success" style="width:20%"&gt;&lt;/div&gt;</a:t>
            </a:r>
          </a:p>
          <a:p>
            <a:r>
              <a:rPr lang="en-IN" dirty="0"/>
              <a:t>  &lt;/div&gt;&lt;</a:t>
            </a:r>
            <a:r>
              <a:rPr lang="en-IN" dirty="0" err="1"/>
              <a:t>br</a:t>
            </a:r>
            <a:r>
              <a:rPr lang="en-IN" dirty="0"/>
              <a:t>&gt;</a:t>
            </a:r>
          </a:p>
          <a:p>
            <a:endParaRPr lang="en-IN" dirty="0"/>
          </a:p>
          <a:p>
            <a:r>
              <a:rPr lang="en-IN" dirty="0"/>
              <a:t>  &lt;!-- Turquoise --&gt;</a:t>
            </a:r>
          </a:p>
          <a:p>
            <a:r>
              <a:rPr lang="en-IN" dirty="0"/>
              <a:t>  &lt;div class="progress"&gt;</a:t>
            </a:r>
          </a:p>
          <a:p>
            <a:r>
              <a:rPr lang="en-IN" dirty="0"/>
              <a:t>    &lt;div class="progress-bar </a:t>
            </a:r>
            <a:r>
              <a:rPr lang="en-IN" dirty="0" err="1"/>
              <a:t>bg</a:t>
            </a:r>
            <a:r>
              <a:rPr lang="en-IN" dirty="0"/>
              <a:t>-info" style="width:30%"&gt;&lt;/div&gt;</a:t>
            </a:r>
          </a:p>
          <a:p>
            <a:r>
              <a:rPr lang="en-IN" dirty="0"/>
              <a:t>  &lt;/div&gt;&lt;</a:t>
            </a:r>
            <a:r>
              <a:rPr lang="en-IN" dirty="0" err="1"/>
              <a:t>br</a:t>
            </a:r>
            <a:r>
              <a:rPr lang="en-IN" dirty="0"/>
              <a:t>&gt;</a:t>
            </a:r>
          </a:p>
          <a:p>
            <a:endParaRPr lang="en-IN" dirty="0"/>
          </a:p>
          <a:p>
            <a:r>
              <a:rPr lang="en-IN" dirty="0"/>
              <a:t>  &lt;!-- Orange --&gt;</a:t>
            </a:r>
          </a:p>
          <a:p>
            <a:r>
              <a:rPr lang="en-IN" dirty="0"/>
              <a:t>  &lt;div class="progress"&gt;</a:t>
            </a:r>
          </a:p>
          <a:p>
            <a:r>
              <a:rPr lang="en-IN" dirty="0"/>
              <a:t>     &lt;div class="progress-bar </a:t>
            </a:r>
            <a:r>
              <a:rPr lang="en-IN" dirty="0" err="1"/>
              <a:t>bg</a:t>
            </a:r>
            <a:r>
              <a:rPr lang="en-IN" dirty="0"/>
              <a:t>-warning" style="width:40%"&gt;&lt;/div&gt;</a:t>
            </a:r>
          </a:p>
          <a:p>
            <a:r>
              <a:rPr lang="en-IN" dirty="0"/>
              <a:t>  &lt;/div&gt;&lt;</a:t>
            </a:r>
            <a:r>
              <a:rPr lang="en-IN" dirty="0" err="1"/>
              <a:t>br</a:t>
            </a:r>
            <a:r>
              <a:rPr lang="en-IN" dirty="0"/>
              <a:t>&gt;</a:t>
            </a:r>
          </a:p>
          <a:p>
            <a:endParaRPr lang="en-IN" dirty="0"/>
          </a:p>
          <a:p>
            <a:r>
              <a:rPr lang="en-IN" dirty="0"/>
              <a:t>  &lt;!-- Red --&gt;</a:t>
            </a:r>
          </a:p>
          <a:p>
            <a:r>
              <a:rPr lang="en-IN" dirty="0"/>
              <a:t>  &lt;div class="progress"&gt;</a:t>
            </a:r>
          </a:p>
          <a:p>
            <a:r>
              <a:rPr lang="en-IN" dirty="0"/>
              <a:t>    &lt;div class="progress-bar </a:t>
            </a:r>
            <a:r>
              <a:rPr lang="en-IN" dirty="0" err="1"/>
              <a:t>bg</a:t>
            </a:r>
            <a:r>
              <a:rPr lang="en-IN" dirty="0"/>
              <a:t>-danger" style="width:50%"&gt;&lt;/div&gt;</a:t>
            </a:r>
          </a:p>
          <a:p>
            <a:r>
              <a:rPr lang="en-IN" dirty="0"/>
              <a:t>  &lt;/div&gt;&lt;</a:t>
            </a:r>
            <a:r>
              <a:rPr lang="en-IN" dirty="0" err="1"/>
              <a:t>br</a:t>
            </a:r>
            <a:r>
              <a:rPr lang="en-IN" dirty="0"/>
              <a:t>&gt;</a:t>
            </a:r>
          </a:p>
          <a:p>
            <a:endParaRPr lang="en-IN" dirty="0"/>
          </a:p>
          <a:p>
            <a:r>
              <a:rPr lang="en-IN" dirty="0"/>
              <a:t>  &lt;!-- White --&gt;</a:t>
            </a:r>
          </a:p>
          <a:p>
            <a:r>
              <a:rPr lang="en-IN" dirty="0"/>
              <a:t>  &lt;div class="progress border"&gt;</a:t>
            </a:r>
          </a:p>
          <a:p>
            <a:r>
              <a:rPr lang="en-IN" dirty="0"/>
              <a:t>    &lt;div class="progress-bar </a:t>
            </a:r>
            <a:r>
              <a:rPr lang="en-IN" dirty="0" err="1"/>
              <a:t>bg</a:t>
            </a:r>
            <a:r>
              <a:rPr lang="en-IN" dirty="0"/>
              <a:t>-white" style="width:60%"&gt;&lt;/div&gt;</a:t>
            </a:r>
          </a:p>
          <a:p>
            <a:r>
              <a:rPr lang="en-IN" dirty="0"/>
              <a:t>  &lt;/div&gt;&lt;</a:t>
            </a:r>
            <a:r>
              <a:rPr lang="en-IN" dirty="0" err="1"/>
              <a:t>br</a:t>
            </a:r>
            <a:r>
              <a:rPr lang="en-IN" dirty="0"/>
              <a:t>&gt;</a:t>
            </a:r>
          </a:p>
          <a:p>
            <a:endParaRPr lang="en-IN" dirty="0"/>
          </a:p>
          <a:p>
            <a:r>
              <a:rPr lang="en-IN" dirty="0"/>
              <a:t>  &lt;!-- Grey --&gt;</a:t>
            </a:r>
          </a:p>
          <a:p>
            <a:r>
              <a:rPr lang="en-IN" dirty="0"/>
              <a:t>  &lt;div class="progress"&gt;</a:t>
            </a:r>
          </a:p>
          <a:p>
            <a:r>
              <a:rPr lang="en-IN" dirty="0"/>
              <a:t>    &lt;div class="progress-bar </a:t>
            </a:r>
            <a:r>
              <a:rPr lang="en-IN" dirty="0" err="1"/>
              <a:t>bg</a:t>
            </a:r>
            <a:r>
              <a:rPr lang="en-IN" dirty="0"/>
              <a:t>-secondary" style="width:70%"&gt;&lt;/div&gt;</a:t>
            </a:r>
          </a:p>
          <a:p>
            <a:r>
              <a:rPr lang="en-IN" dirty="0"/>
              <a:t>  &lt;/div&gt;&lt;</a:t>
            </a:r>
            <a:r>
              <a:rPr lang="en-IN" dirty="0" err="1"/>
              <a:t>br</a:t>
            </a:r>
            <a:r>
              <a:rPr lang="en-IN" dirty="0"/>
              <a:t>&gt;</a:t>
            </a:r>
          </a:p>
          <a:p>
            <a:endParaRPr lang="en-IN" dirty="0"/>
          </a:p>
          <a:p>
            <a:r>
              <a:rPr lang="en-IN" dirty="0"/>
              <a:t>  &lt;!-- Light Grey --&gt;</a:t>
            </a:r>
          </a:p>
          <a:p>
            <a:r>
              <a:rPr lang="en-IN" dirty="0"/>
              <a:t>  &lt;div class="progress border"&gt;</a:t>
            </a:r>
          </a:p>
          <a:p>
            <a:r>
              <a:rPr lang="en-IN" dirty="0"/>
              <a:t>    &lt;div class="progress-bar </a:t>
            </a:r>
            <a:r>
              <a:rPr lang="en-IN" dirty="0" err="1"/>
              <a:t>bg</a:t>
            </a:r>
            <a:r>
              <a:rPr lang="en-IN" dirty="0"/>
              <a:t>-light" style="width:80%"&gt;&lt;/div&gt;</a:t>
            </a:r>
          </a:p>
          <a:p>
            <a:r>
              <a:rPr lang="en-IN" dirty="0"/>
              <a:t>  &lt;/div&gt;&lt;</a:t>
            </a:r>
            <a:r>
              <a:rPr lang="en-IN" dirty="0" err="1"/>
              <a:t>br</a:t>
            </a:r>
            <a:r>
              <a:rPr lang="en-IN" dirty="0"/>
              <a:t>&gt;</a:t>
            </a:r>
          </a:p>
          <a:p>
            <a:endParaRPr lang="en-IN" dirty="0"/>
          </a:p>
          <a:p>
            <a:r>
              <a:rPr lang="en-IN" dirty="0"/>
              <a:t>  &lt;!-- Dark Grey --&gt;</a:t>
            </a:r>
          </a:p>
          <a:p>
            <a:r>
              <a:rPr lang="en-IN" dirty="0"/>
              <a:t>  &lt;div class="progress"&gt;</a:t>
            </a:r>
          </a:p>
          <a:p>
            <a:r>
              <a:rPr lang="en-IN" dirty="0"/>
              <a:t>    &lt;div class="progress-bar </a:t>
            </a:r>
            <a:r>
              <a:rPr lang="en-IN" dirty="0" err="1"/>
              <a:t>bg</a:t>
            </a:r>
            <a:r>
              <a:rPr lang="en-IN" dirty="0"/>
              <a:t>-dark" style="width:90%"&gt;&lt;/div&gt;</a:t>
            </a:r>
          </a:p>
          <a:p>
            <a:r>
              <a:rPr lang="en-IN" dirty="0"/>
              <a:t>  &lt;/div&gt;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3244453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3E5E94-9F67-7739-4592-808345894483}"/>
              </a:ext>
            </a:extLst>
          </p:cNvPr>
          <p:cNvPicPr>
            <a:picLocks noChangeAspect="1"/>
          </p:cNvPicPr>
          <p:nvPr/>
        </p:nvPicPr>
        <p:blipFill>
          <a:blip r:embed="rId2"/>
          <a:stretch>
            <a:fillRect/>
          </a:stretch>
        </p:blipFill>
        <p:spPr>
          <a:xfrm>
            <a:off x="3323974" y="401053"/>
            <a:ext cx="5191125" cy="762000"/>
          </a:xfrm>
          <a:prstGeom prst="rect">
            <a:avLst/>
          </a:prstGeom>
        </p:spPr>
      </p:pic>
      <p:pic>
        <p:nvPicPr>
          <p:cNvPr id="5" name="Picture 4">
            <a:extLst>
              <a:ext uri="{FF2B5EF4-FFF2-40B4-BE49-F238E27FC236}">
                <a16:creationId xmlns:a16="http://schemas.microsoft.com/office/drawing/2014/main" id="{344B6459-EF44-F6A6-9CEE-5AC205892D99}"/>
              </a:ext>
            </a:extLst>
          </p:cNvPr>
          <p:cNvPicPr>
            <a:picLocks noChangeAspect="1"/>
          </p:cNvPicPr>
          <p:nvPr/>
        </p:nvPicPr>
        <p:blipFill>
          <a:blip r:embed="rId3"/>
          <a:stretch>
            <a:fillRect/>
          </a:stretch>
        </p:blipFill>
        <p:spPr>
          <a:xfrm>
            <a:off x="712870" y="1163053"/>
            <a:ext cx="10821403" cy="5694947"/>
          </a:xfrm>
          <a:prstGeom prst="rect">
            <a:avLst/>
          </a:prstGeom>
        </p:spPr>
      </p:pic>
    </p:spTree>
    <p:extLst>
      <p:ext uri="{BB962C8B-B14F-4D97-AF65-F5344CB8AC3E}">
        <p14:creationId xmlns:p14="http://schemas.microsoft.com/office/powerpoint/2010/main" val="3103760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7F1CED-4688-ECE4-1F8E-7977E05C6521}"/>
              </a:ext>
            </a:extLst>
          </p:cNvPr>
          <p:cNvSpPr txBox="1"/>
          <p:nvPr/>
        </p:nvSpPr>
        <p:spPr>
          <a:xfrm>
            <a:off x="352925" y="169778"/>
            <a:ext cx="11486149" cy="6740307"/>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&lt;div class="container"&gt;</a:t>
            </a:r>
          </a:p>
          <a:p>
            <a:r>
              <a:rPr lang="en-IN" dirty="0"/>
              <a:t>  &lt;h2&gt;Pagination - Active State&lt;/h2&gt;</a:t>
            </a:r>
          </a:p>
          <a:p>
            <a:r>
              <a:rPr lang="en-IN" dirty="0"/>
              <a:t>  &lt;p&gt;Add class .active to let the user know which page he/she is on:&lt;/p&gt;</a:t>
            </a:r>
          </a:p>
          <a:p>
            <a:r>
              <a:rPr lang="en-IN" dirty="0"/>
              <a:t>  &lt;</a:t>
            </a:r>
            <a:r>
              <a:rPr lang="en-IN" dirty="0" err="1"/>
              <a:t>ul</a:t>
            </a:r>
            <a:r>
              <a:rPr lang="en-IN" dirty="0"/>
              <a:t> class="pagination"&gt;</a:t>
            </a:r>
          </a:p>
          <a:p>
            <a:r>
              <a:rPr lang="en-IN" dirty="0"/>
              <a:t>    &lt;li&gt;&lt;a </a:t>
            </a:r>
            <a:r>
              <a:rPr lang="en-IN" dirty="0" err="1"/>
              <a:t>href</a:t>
            </a:r>
            <a:r>
              <a:rPr lang="en-IN" dirty="0"/>
              <a:t>="#"&gt;1&lt;/a&gt;&lt;/li&gt;</a:t>
            </a:r>
          </a:p>
          <a:p>
            <a:r>
              <a:rPr lang="en-IN" dirty="0"/>
              <a:t>    &lt;li class="active"&gt;&lt;a </a:t>
            </a:r>
            <a:r>
              <a:rPr lang="en-IN" dirty="0" err="1"/>
              <a:t>href</a:t>
            </a:r>
            <a:r>
              <a:rPr lang="en-IN" dirty="0"/>
              <a:t>="#"&gt;2&lt;/a&gt;&lt;/li&gt;</a:t>
            </a:r>
          </a:p>
          <a:p>
            <a:r>
              <a:rPr lang="en-IN" dirty="0"/>
              <a:t>    &lt;li&gt;&lt;a </a:t>
            </a:r>
            <a:r>
              <a:rPr lang="en-IN" dirty="0" err="1"/>
              <a:t>href</a:t>
            </a:r>
            <a:r>
              <a:rPr lang="en-IN" dirty="0"/>
              <a:t>="#"&gt;3&lt;/a&gt;&lt;/li&gt;</a:t>
            </a:r>
          </a:p>
          <a:p>
            <a:r>
              <a:rPr lang="en-IN" dirty="0"/>
              <a:t>    &lt;li&gt;&lt;a </a:t>
            </a:r>
            <a:r>
              <a:rPr lang="en-IN" dirty="0" err="1"/>
              <a:t>href</a:t>
            </a:r>
            <a:r>
              <a:rPr lang="en-IN" dirty="0"/>
              <a:t>="#"&gt;4&lt;/a&gt;&lt;/li&gt;</a:t>
            </a:r>
          </a:p>
          <a:p>
            <a:r>
              <a:rPr lang="en-IN" dirty="0"/>
              <a:t>    &lt;li&gt;&lt;a </a:t>
            </a:r>
            <a:r>
              <a:rPr lang="en-IN" dirty="0" err="1"/>
              <a:t>href</a:t>
            </a:r>
            <a:r>
              <a:rPr lang="en-IN" dirty="0"/>
              <a:t>="#"&gt;5&lt;/a&gt;&lt;/li&gt;</a:t>
            </a:r>
          </a:p>
          <a:p>
            <a:r>
              <a:rPr lang="en-IN" dirty="0"/>
              <a:t>  &lt;/</a:t>
            </a:r>
            <a:r>
              <a:rPr lang="en-IN" dirty="0" err="1"/>
              <a:t>ul</a:t>
            </a:r>
            <a:r>
              <a:rPr lang="en-IN" dirty="0"/>
              <a:t>&gt;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2463502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B7AF69-658E-77D0-BFD6-3683B947CA33}"/>
              </a:ext>
            </a:extLst>
          </p:cNvPr>
          <p:cNvPicPr>
            <a:picLocks noChangeAspect="1"/>
          </p:cNvPicPr>
          <p:nvPr/>
        </p:nvPicPr>
        <p:blipFill>
          <a:blip r:embed="rId2"/>
          <a:stretch>
            <a:fillRect/>
          </a:stretch>
        </p:blipFill>
        <p:spPr>
          <a:xfrm>
            <a:off x="2896351" y="257926"/>
            <a:ext cx="5019675" cy="695325"/>
          </a:xfrm>
          <a:prstGeom prst="rect">
            <a:avLst/>
          </a:prstGeom>
        </p:spPr>
      </p:pic>
      <p:pic>
        <p:nvPicPr>
          <p:cNvPr id="5" name="Picture 4">
            <a:extLst>
              <a:ext uri="{FF2B5EF4-FFF2-40B4-BE49-F238E27FC236}">
                <a16:creationId xmlns:a16="http://schemas.microsoft.com/office/drawing/2014/main" id="{2C75A936-0811-10AD-F122-3B0003F33129}"/>
              </a:ext>
            </a:extLst>
          </p:cNvPr>
          <p:cNvPicPr>
            <a:picLocks noChangeAspect="1"/>
          </p:cNvPicPr>
          <p:nvPr/>
        </p:nvPicPr>
        <p:blipFill>
          <a:blip r:embed="rId3"/>
          <a:stretch>
            <a:fillRect/>
          </a:stretch>
        </p:blipFill>
        <p:spPr>
          <a:xfrm>
            <a:off x="591802" y="953251"/>
            <a:ext cx="10461208" cy="5383381"/>
          </a:xfrm>
          <a:prstGeom prst="rect">
            <a:avLst/>
          </a:prstGeom>
        </p:spPr>
      </p:pic>
    </p:spTree>
    <p:extLst>
      <p:ext uri="{BB962C8B-B14F-4D97-AF65-F5344CB8AC3E}">
        <p14:creationId xmlns:p14="http://schemas.microsoft.com/office/powerpoint/2010/main" val="387544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A7A0B9-F592-8760-F4A1-6F9CD8882754}"/>
              </a:ext>
            </a:extLst>
          </p:cNvPr>
          <p:cNvSpPr txBox="1"/>
          <p:nvPr/>
        </p:nvSpPr>
        <p:spPr>
          <a:xfrm>
            <a:off x="497304" y="195983"/>
            <a:ext cx="11357811" cy="6463308"/>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endParaRPr lang="en-IN" dirty="0"/>
          </a:p>
          <a:p>
            <a:r>
              <a:rPr lang="en-IN" dirty="0"/>
              <a:t>&lt;div class="container"&gt;</a:t>
            </a:r>
          </a:p>
          <a:p>
            <a:r>
              <a:rPr lang="en-IN" dirty="0"/>
              <a:t>  &lt;h2&gt;List Group With Badges&lt;/h2&gt;</a:t>
            </a:r>
          </a:p>
          <a:p>
            <a:r>
              <a:rPr lang="en-IN" dirty="0"/>
              <a:t>  &lt;</a:t>
            </a:r>
            <a:r>
              <a:rPr lang="en-IN" dirty="0" err="1"/>
              <a:t>ul</a:t>
            </a:r>
            <a:r>
              <a:rPr lang="en-IN" dirty="0"/>
              <a:t> class="list-group"&gt;</a:t>
            </a:r>
          </a:p>
          <a:p>
            <a:r>
              <a:rPr lang="en-IN" dirty="0"/>
              <a:t>    &lt;li class="list-group-item"&gt;New &lt;span class="badge"&gt;12&lt;/span&gt;&lt;/li&gt;</a:t>
            </a:r>
          </a:p>
          <a:p>
            <a:r>
              <a:rPr lang="en-IN" dirty="0"/>
              <a:t>    &lt;li class="list-group-item"&gt;Deleted &lt;span class="badge"&gt;5&lt;/span&gt;&lt;/li&gt;</a:t>
            </a:r>
          </a:p>
          <a:p>
            <a:r>
              <a:rPr lang="en-IN" dirty="0"/>
              <a:t>    &lt;li class="list-group-item"&gt;Warnings &lt;span class="badge"&gt;3&lt;/span&gt;&lt;/li&gt;</a:t>
            </a:r>
          </a:p>
          <a:p>
            <a:r>
              <a:rPr lang="en-IN" dirty="0"/>
              <a:t>  &lt;/</a:t>
            </a:r>
            <a:r>
              <a:rPr lang="en-IN" dirty="0" err="1"/>
              <a:t>ul</a:t>
            </a:r>
            <a:r>
              <a:rPr lang="en-IN" dirty="0"/>
              <a:t>&gt;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236417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097" y="148046"/>
            <a:ext cx="4153989" cy="2031325"/>
          </a:xfrm>
          <a:prstGeom prst="rect">
            <a:avLst/>
          </a:prstGeom>
          <a:noFill/>
        </p:spPr>
        <p:txBody>
          <a:bodyPr wrap="square" rtlCol="0">
            <a:spAutoFit/>
          </a:bodyPr>
          <a:lstStyle/>
          <a:p>
            <a:pPr fontAlgn="base"/>
            <a:r>
              <a:rPr lang="en-US" b="1" dirty="0"/>
              <a:t>Step 1: Creating a Basic HTML file</a:t>
            </a:r>
          </a:p>
          <a:p>
            <a:pPr fontAlgn="base"/>
            <a:r>
              <a:rPr lang="en-US" dirty="0"/>
              <a:t>Open up your favorite code editor and create a new HTML file. Start with an empty window and type the following code and save it as "basic.html" on your desktop.</a:t>
            </a:r>
          </a:p>
          <a:p>
            <a:endParaRPr lang="en-IN" dirty="0"/>
          </a:p>
        </p:txBody>
      </p:sp>
      <p:sp>
        <p:nvSpPr>
          <p:cNvPr id="5" name="TextBox 4"/>
          <p:cNvSpPr txBox="1"/>
          <p:nvPr/>
        </p:nvSpPr>
        <p:spPr>
          <a:xfrm>
            <a:off x="5077097" y="148046"/>
            <a:ext cx="6270172" cy="4247317"/>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    &lt;meta charset="utf-8"&gt;</a:t>
            </a:r>
          </a:p>
          <a:p>
            <a:r>
              <a:rPr lang="en-IN" dirty="0"/>
              <a:t>    &lt;meta name="viewport" content="width=device-width, initial-scale=1"&gt;</a:t>
            </a:r>
          </a:p>
          <a:p>
            <a:r>
              <a:rPr lang="en-IN" dirty="0"/>
              <a:t>    &lt;title&gt;Basic HTML File&lt;/title&gt;</a:t>
            </a:r>
          </a:p>
          <a:p>
            <a:r>
              <a:rPr lang="en-IN" dirty="0"/>
              <a:t>&lt;/head&gt;</a:t>
            </a:r>
          </a:p>
          <a:p>
            <a:r>
              <a:rPr lang="en-IN" dirty="0"/>
              <a:t>&lt;body&gt;</a:t>
            </a:r>
          </a:p>
          <a:p>
            <a:r>
              <a:rPr lang="en-IN" dirty="0"/>
              <a:t>    &lt;h1&gt;Hello, world!&lt;/h1&gt;</a:t>
            </a:r>
          </a:p>
          <a:p>
            <a:r>
              <a:rPr lang="en-IN" dirty="0"/>
              <a:t>&lt;/body&gt;</a:t>
            </a:r>
          </a:p>
          <a:p>
            <a:r>
              <a:rPr lang="en-IN" dirty="0"/>
              <a:t>&lt;/html&gt;</a:t>
            </a:r>
          </a:p>
          <a:p>
            <a:r>
              <a:rPr lang="en-IN" dirty="0"/>
              <a:t>Tip: Always include the viewport &lt;meta&gt; tag inside the &lt;head&gt; section of your document to enable touch zooming and ensure proper rendering on mobile devices.</a:t>
            </a:r>
          </a:p>
        </p:txBody>
      </p:sp>
    </p:spTree>
    <p:extLst>
      <p:ext uri="{BB962C8B-B14F-4D97-AF65-F5344CB8AC3E}">
        <p14:creationId xmlns:p14="http://schemas.microsoft.com/office/powerpoint/2010/main" val="9850029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D6F0DD-87B9-6399-F13A-3B91A6E8DC7D}"/>
              </a:ext>
            </a:extLst>
          </p:cNvPr>
          <p:cNvPicPr>
            <a:picLocks noChangeAspect="1"/>
          </p:cNvPicPr>
          <p:nvPr/>
        </p:nvPicPr>
        <p:blipFill>
          <a:blip r:embed="rId2"/>
          <a:stretch>
            <a:fillRect/>
          </a:stretch>
        </p:blipFill>
        <p:spPr>
          <a:xfrm>
            <a:off x="3729789" y="315578"/>
            <a:ext cx="3962400" cy="676275"/>
          </a:xfrm>
          <a:prstGeom prst="rect">
            <a:avLst/>
          </a:prstGeom>
        </p:spPr>
      </p:pic>
      <p:pic>
        <p:nvPicPr>
          <p:cNvPr id="5" name="Picture 4">
            <a:extLst>
              <a:ext uri="{FF2B5EF4-FFF2-40B4-BE49-F238E27FC236}">
                <a16:creationId xmlns:a16="http://schemas.microsoft.com/office/drawing/2014/main" id="{1AD71AE0-11AF-E80D-7CDD-0B5D054E8A92}"/>
              </a:ext>
            </a:extLst>
          </p:cNvPr>
          <p:cNvPicPr>
            <a:picLocks noChangeAspect="1"/>
          </p:cNvPicPr>
          <p:nvPr/>
        </p:nvPicPr>
        <p:blipFill>
          <a:blip r:embed="rId3"/>
          <a:stretch>
            <a:fillRect/>
          </a:stretch>
        </p:blipFill>
        <p:spPr>
          <a:xfrm>
            <a:off x="755231" y="1330492"/>
            <a:ext cx="10827169" cy="4838700"/>
          </a:xfrm>
          <a:prstGeom prst="rect">
            <a:avLst/>
          </a:prstGeom>
        </p:spPr>
      </p:pic>
    </p:spTree>
    <p:extLst>
      <p:ext uri="{BB962C8B-B14F-4D97-AF65-F5344CB8AC3E}">
        <p14:creationId xmlns:p14="http://schemas.microsoft.com/office/powerpoint/2010/main" val="1246089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05CD7A-4889-BA24-E413-18CB0443EAD9}"/>
              </a:ext>
            </a:extLst>
          </p:cNvPr>
          <p:cNvSpPr txBox="1"/>
          <p:nvPr/>
        </p:nvSpPr>
        <p:spPr>
          <a:xfrm>
            <a:off x="320842" y="206068"/>
            <a:ext cx="11550315" cy="13665279"/>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 </a:t>
            </a:r>
          </a:p>
          <a:p>
            <a:r>
              <a:rPr lang="en-IN" dirty="0"/>
              <a:t>&lt;div class="container"&gt;</a:t>
            </a:r>
          </a:p>
          <a:p>
            <a:r>
              <a:rPr lang="en-IN" dirty="0"/>
              <a:t>  &lt;h2&gt;Panels with Contextual Classes&lt;/h2&gt;</a:t>
            </a:r>
          </a:p>
          <a:p>
            <a:r>
              <a:rPr lang="en-IN" dirty="0"/>
              <a:t>  &lt;div class="panel-group"&gt;</a:t>
            </a:r>
          </a:p>
          <a:p>
            <a:r>
              <a:rPr lang="en-IN" dirty="0"/>
              <a:t>    &lt;div class="panel panel-default"&gt;</a:t>
            </a:r>
          </a:p>
          <a:p>
            <a:r>
              <a:rPr lang="en-IN" dirty="0"/>
              <a:t>      &lt;div class="panel-heading"&gt;Panel with panel-default class&lt;/div&gt;</a:t>
            </a:r>
          </a:p>
          <a:p>
            <a:r>
              <a:rPr lang="en-IN" dirty="0"/>
              <a:t>      &lt;div class="panel-body"&gt;Panel Content&lt;/div&gt;</a:t>
            </a:r>
          </a:p>
          <a:p>
            <a:r>
              <a:rPr lang="en-IN" dirty="0"/>
              <a:t>    &lt;/div&gt;</a:t>
            </a:r>
          </a:p>
          <a:p>
            <a:endParaRPr lang="en-IN" dirty="0"/>
          </a:p>
          <a:p>
            <a:r>
              <a:rPr lang="en-IN" dirty="0"/>
              <a:t>    &lt;div class="panel panel-primary"&gt;</a:t>
            </a:r>
          </a:p>
          <a:p>
            <a:r>
              <a:rPr lang="en-IN" dirty="0"/>
              <a:t>      &lt;div class="panel-heading"&gt;Panel with panel-primary class&lt;/div&gt;</a:t>
            </a:r>
          </a:p>
          <a:p>
            <a:r>
              <a:rPr lang="en-IN" dirty="0"/>
              <a:t>      &lt;div class="panel-body"&gt;Panel Content&lt;/div&gt;</a:t>
            </a:r>
          </a:p>
          <a:p>
            <a:r>
              <a:rPr lang="en-IN" dirty="0"/>
              <a:t>    &lt;/div&gt;</a:t>
            </a:r>
          </a:p>
          <a:p>
            <a:endParaRPr lang="en-IN" dirty="0"/>
          </a:p>
          <a:p>
            <a:r>
              <a:rPr lang="en-IN" dirty="0"/>
              <a:t>    &lt;div class="panel panel-success"&gt;</a:t>
            </a:r>
          </a:p>
          <a:p>
            <a:r>
              <a:rPr lang="en-IN" dirty="0"/>
              <a:t>      &lt;div class="panel-heading"&gt;Panel with panel-success class&lt;/div&gt;</a:t>
            </a:r>
          </a:p>
          <a:p>
            <a:r>
              <a:rPr lang="en-IN" dirty="0"/>
              <a:t>      &lt;div class="panel-body"&gt;Panel Content&lt;/div&gt;</a:t>
            </a:r>
          </a:p>
          <a:p>
            <a:r>
              <a:rPr lang="en-IN" dirty="0"/>
              <a:t>    &lt;/div&gt;</a:t>
            </a:r>
          </a:p>
          <a:p>
            <a:endParaRPr lang="en-IN" dirty="0"/>
          </a:p>
          <a:p>
            <a:r>
              <a:rPr lang="en-IN" dirty="0"/>
              <a:t>    &lt;div class="panel panel-info"&gt;</a:t>
            </a:r>
          </a:p>
          <a:p>
            <a:r>
              <a:rPr lang="en-IN" dirty="0"/>
              <a:t>      &lt;div class="panel-heading"&gt;Panel with panel-info class&lt;/div&gt;</a:t>
            </a:r>
          </a:p>
          <a:p>
            <a:r>
              <a:rPr lang="en-IN" dirty="0"/>
              <a:t>      &lt;div class="panel-body"&gt;Panel Content&lt;/div&gt;</a:t>
            </a:r>
          </a:p>
          <a:p>
            <a:r>
              <a:rPr lang="en-IN" dirty="0"/>
              <a:t>    &lt;/div&gt;</a:t>
            </a:r>
          </a:p>
          <a:p>
            <a:endParaRPr lang="en-IN" dirty="0"/>
          </a:p>
          <a:p>
            <a:r>
              <a:rPr lang="en-IN" dirty="0"/>
              <a:t>    &lt;div class="panel panel-warning"&gt;</a:t>
            </a:r>
          </a:p>
          <a:p>
            <a:r>
              <a:rPr lang="en-IN" dirty="0"/>
              <a:t>      &lt;div class="panel-heading"&gt;Panel with panel-warning class&lt;/div&gt;</a:t>
            </a:r>
          </a:p>
          <a:p>
            <a:r>
              <a:rPr lang="en-IN" dirty="0"/>
              <a:t>      &lt;div class="panel-body"&gt;Panel Content&lt;/div&gt;</a:t>
            </a:r>
          </a:p>
          <a:p>
            <a:r>
              <a:rPr lang="en-IN" dirty="0"/>
              <a:t>    &lt;/div&gt;</a:t>
            </a:r>
          </a:p>
          <a:p>
            <a:endParaRPr lang="en-IN" dirty="0"/>
          </a:p>
          <a:p>
            <a:r>
              <a:rPr lang="en-IN" dirty="0"/>
              <a:t>    &lt;div class="panel panel-danger"&gt;</a:t>
            </a:r>
          </a:p>
          <a:p>
            <a:r>
              <a:rPr lang="en-IN" dirty="0"/>
              <a:t>      &lt;div class="panel-heading"&gt;Panel with panel-danger class&lt;/div&gt;</a:t>
            </a:r>
          </a:p>
          <a:p>
            <a:r>
              <a:rPr lang="en-IN" dirty="0"/>
              <a:t>      &lt;div class="panel-body"&gt;Panel Content&lt;/div&gt;</a:t>
            </a:r>
          </a:p>
          <a:p>
            <a:r>
              <a:rPr lang="en-IN" dirty="0"/>
              <a:t>    &lt;/div&gt;</a:t>
            </a:r>
          </a:p>
          <a:p>
            <a:r>
              <a:rPr lang="en-IN" dirty="0"/>
              <a:t>  &lt;/div&gt;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691147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2C279D-F53B-EA26-9A11-6F07F6D1DB32}"/>
              </a:ext>
            </a:extLst>
          </p:cNvPr>
          <p:cNvPicPr>
            <a:picLocks noChangeAspect="1"/>
          </p:cNvPicPr>
          <p:nvPr/>
        </p:nvPicPr>
        <p:blipFill>
          <a:blip r:embed="rId2"/>
          <a:stretch>
            <a:fillRect/>
          </a:stretch>
        </p:blipFill>
        <p:spPr>
          <a:xfrm>
            <a:off x="3313196" y="378494"/>
            <a:ext cx="5276850" cy="742950"/>
          </a:xfrm>
          <a:prstGeom prst="rect">
            <a:avLst/>
          </a:prstGeom>
        </p:spPr>
      </p:pic>
      <p:pic>
        <p:nvPicPr>
          <p:cNvPr id="5" name="Picture 4">
            <a:extLst>
              <a:ext uri="{FF2B5EF4-FFF2-40B4-BE49-F238E27FC236}">
                <a16:creationId xmlns:a16="http://schemas.microsoft.com/office/drawing/2014/main" id="{6152D1F2-B9B0-4C76-B1BC-2D41C24A0B50}"/>
              </a:ext>
            </a:extLst>
          </p:cNvPr>
          <p:cNvPicPr>
            <a:picLocks noChangeAspect="1"/>
          </p:cNvPicPr>
          <p:nvPr/>
        </p:nvPicPr>
        <p:blipFill>
          <a:blip r:embed="rId3"/>
          <a:stretch>
            <a:fillRect/>
          </a:stretch>
        </p:blipFill>
        <p:spPr>
          <a:xfrm>
            <a:off x="1938337" y="1724025"/>
            <a:ext cx="8315325" cy="3409950"/>
          </a:xfrm>
          <a:prstGeom prst="rect">
            <a:avLst/>
          </a:prstGeom>
        </p:spPr>
      </p:pic>
    </p:spTree>
    <p:extLst>
      <p:ext uri="{BB962C8B-B14F-4D97-AF65-F5344CB8AC3E}">
        <p14:creationId xmlns:p14="http://schemas.microsoft.com/office/powerpoint/2010/main" val="617313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9EA884-4674-4B60-210D-D3FD88241BE9}"/>
              </a:ext>
            </a:extLst>
          </p:cNvPr>
          <p:cNvSpPr txBox="1"/>
          <p:nvPr/>
        </p:nvSpPr>
        <p:spPr>
          <a:xfrm>
            <a:off x="522515" y="0"/>
            <a:ext cx="8845420" cy="8956298"/>
          </a:xfrm>
          <a:prstGeom prst="rect">
            <a:avLst/>
          </a:prstGeom>
          <a:noFill/>
        </p:spPr>
        <p:txBody>
          <a:bodyPr wrap="square">
            <a:spAutoFit/>
          </a:bodyPr>
          <a:lstStyle/>
          <a:p>
            <a:r>
              <a:rPr lang="en-IN" dirty="0"/>
              <a:t>&lt;!DOCTYPE html&gt;</a:t>
            </a:r>
          </a:p>
          <a:p>
            <a:r>
              <a:rPr lang="en-IN" dirty="0"/>
              <a:t>&lt;html&gt;</a:t>
            </a:r>
          </a:p>
          <a:p>
            <a:r>
              <a:rPr lang="en-IN" dirty="0"/>
              <a:t>&lt;head&gt;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   </a:t>
            </a:r>
          </a:p>
          <a:p>
            <a:r>
              <a:rPr lang="en-IN" dirty="0"/>
              <a:t>&lt;div class="container"&gt;</a:t>
            </a:r>
          </a:p>
          <a:p>
            <a:r>
              <a:rPr lang="en-IN" dirty="0"/>
              <a:t>  &lt;h2&gt;Dropdowns&lt;/h2&gt;</a:t>
            </a:r>
          </a:p>
          <a:p>
            <a:r>
              <a:rPr lang="en-IN" dirty="0"/>
              <a:t>  &lt;p&gt;The .dropdown class is used to indicate a dropdown menu.&lt;/p&gt;</a:t>
            </a:r>
          </a:p>
          <a:p>
            <a:r>
              <a:rPr lang="en-IN" dirty="0"/>
              <a:t>  &lt;p&gt;Use the .dropdown-menu class to actually build the dropdown menu.&lt;/p&gt;                                          </a:t>
            </a:r>
          </a:p>
          <a:p>
            <a:r>
              <a:rPr lang="en-IN" dirty="0"/>
              <a:t>  &lt;div class="dropdown"&gt;</a:t>
            </a:r>
          </a:p>
          <a:p>
            <a:r>
              <a:rPr lang="en-IN" dirty="0"/>
              <a:t>    &lt;button class="</a:t>
            </a:r>
            <a:r>
              <a:rPr lang="en-IN" dirty="0" err="1"/>
              <a:t>btn</a:t>
            </a:r>
            <a:r>
              <a:rPr lang="en-IN" dirty="0"/>
              <a:t> </a:t>
            </a:r>
            <a:r>
              <a:rPr lang="en-IN" dirty="0" err="1"/>
              <a:t>btn</a:t>
            </a:r>
            <a:r>
              <a:rPr lang="en-IN" dirty="0"/>
              <a:t>-default dropdown-toggle" type="button" id="menu1" data-toggle="dropdown"&gt;Tutorials</a:t>
            </a:r>
          </a:p>
          <a:p>
            <a:r>
              <a:rPr lang="en-IN" dirty="0"/>
              <a:t>    &lt;span class="caret"&gt;&lt;/span&gt;&lt;/button&gt;</a:t>
            </a:r>
          </a:p>
          <a:p>
            <a:r>
              <a:rPr lang="en-IN" dirty="0"/>
              <a:t>    &lt;</a:t>
            </a:r>
            <a:r>
              <a:rPr lang="en-IN" dirty="0" err="1"/>
              <a:t>ul</a:t>
            </a:r>
            <a:r>
              <a:rPr lang="en-IN" dirty="0"/>
              <a:t> class="dropdown-menu" role="menu" aria-</a:t>
            </a:r>
            <a:r>
              <a:rPr lang="en-IN" dirty="0" err="1"/>
              <a:t>labelledby</a:t>
            </a:r>
            <a:r>
              <a:rPr lang="en-IN" dirty="0"/>
              <a:t>="menu1"&gt;</a:t>
            </a:r>
          </a:p>
          <a:p>
            <a:r>
              <a:rPr lang="en-IN" dirty="0"/>
              <a:t>      &lt;li role="presentation"&gt;&lt;a role="</a:t>
            </a:r>
            <a:r>
              <a:rPr lang="en-IN" dirty="0" err="1"/>
              <a:t>menuitem</a:t>
            </a:r>
            <a:r>
              <a:rPr lang="en-IN" dirty="0"/>
              <a:t>" </a:t>
            </a:r>
            <a:r>
              <a:rPr lang="en-IN" dirty="0" err="1"/>
              <a:t>tabindex</a:t>
            </a:r>
            <a:r>
              <a:rPr lang="en-IN" dirty="0"/>
              <a:t>="-1" </a:t>
            </a:r>
            <a:r>
              <a:rPr lang="en-IN" dirty="0" err="1"/>
              <a:t>href</a:t>
            </a:r>
            <a:r>
              <a:rPr lang="en-IN" dirty="0"/>
              <a:t>="#"&gt;HTML&lt;/a&gt;&lt;/li&gt;</a:t>
            </a:r>
          </a:p>
          <a:p>
            <a:r>
              <a:rPr lang="en-IN" dirty="0"/>
              <a:t>      &lt;li role="presentation"&gt;&lt;a role="</a:t>
            </a:r>
            <a:r>
              <a:rPr lang="en-IN" dirty="0" err="1"/>
              <a:t>menuitem</a:t>
            </a:r>
            <a:r>
              <a:rPr lang="en-IN" dirty="0"/>
              <a:t>" </a:t>
            </a:r>
            <a:r>
              <a:rPr lang="en-IN" dirty="0" err="1"/>
              <a:t>tabindex</a:t>
            </a:r>
            <a:r>
              <a:rPr lang="en-IN" dirty="0"/>
              <a:t>="-1" </a:t>
            </a:r>
            <a:r>
              <a:rPr lang="en-IN" dirty="0" err="1"/>
              <a:t>href</a:t>
            </a:r>
            <a:r>
              <a:rPr lang="en-IN" dirty="0"/>
              <a:t>="#"&gt;CSS&lt;/a&gt;&lt;/li&gt;</a:t>
            </a:r>
          </a:p>
          <a:p>
            <a:r>
              <a:rPr lang="en-IN" dirty="0"/>
              <a:t>      &lt;li role="presentation"&gt;&lt;a role="</a:t>
            </a:r>
            <a:r>
              <a:rPr lang="en-IN" dirty="0" err="1"/>
              <a:t>menuitem</a:t>
            </a:r>
            <a:r>
              <a:rPr lang="en-IN" dirty="0"/>
              <a:t>" </a:t>
            </a:r>
            <a:r>
              <a:rPr lang="en-IN" dirty="0" err="1"/>
              <a:t>tabindex</a:t>
            </a:r>
            <a:r>
              <a:rPr lang="en-IN" dirty="0"/>
              <a:t>="-1" </a:t>
            </a:r>
            <a:r>
              <a:rPr lang="en-IN" dirty="0" err="1"/>
              <a:t>href</a:t>
            </a:r>
            <a:r>
              <a:rPr lang="en-IN" dirty="0"/>
              <a:t>="#"&gt;JavaScript&lt;/a&gt;&lt;/li&gt;</a:t>
            </a:r>
          </a:p>
          <a:p>
            <a:r>
              <a:rPr lang="en-IN" dirty="0"/>
              <a:t>      &lt;li role="presentation" class="divider"&gt;&lt;/li&gt;</a:t>
            </a:r>
          </a:p>
          <a:p>
            <a:r>
              <a:rPr lang="en-IN" dirty="0"/>
              <a:t>      &lt;li role="presentation"&gt;&lt;a role="</a:t>
            </a:r>
            <a:r>
              <a:rPr lang="en-IN" dirty="0" err="1"/>
              <a:t>menuitem</a:t>
            </a:r>
            <a:r>
              <a:rPr lang="en-IN" dirty="0"/>
              <a:t>" </a:t>
            </a:r>
            <a:r>
              <a:rPr lang="en-IN" dirty="0" err="1"/>
              <a:t>tabindex</a:t>
            </a:r>
            <a:r>
              <a:rPr lang="en-IN" dirty="0"/>
              <a:t>="-1" </a:t>
            </a:r>
            <a:r>
              <a:rPr lang="en-IN" dirty="0" err="1"/>
              <a:t>href</a:t>
            </a:r>
            <a:r>
              <a:rPr lang="en-IN" dirty="0"/>
              <a:t>="#"&gt;About Us&lt;/a&gt;&lt;/li&gt;</a:t>
            </a:r>
          </a:p>
          <a:p>
            <a:r>
              <a:rPr lang="en-IN" dirty="0"/>
              <a:t>    &lt;/</a:t>
            </a:r>
            <a:r>
              <a:rPr lang="en-IN" dirty="0" err="1"/>
              <a:t>ul</a:t>
            </a:r>
            <a:r>
              <a:rPr lang="en-IN" dirty="0"/>
              <a:t>&gt;</a:t>
            </a:r>
          </a:p>
          <a:p>
            <a:r>
              <a:rPr lang="en-IN" dirty="0"/>
              <a:t>  &lt;/div&gt;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39524935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13CC86-13BA-47C6-6268-40FDCF604230}"/>
              </a:ext>
            </a:extLst>
          </p:cNvPr>
          <p:cNvPicPr>
            <a:picLocks noChangeAspect="1"/>
          </p:cNvPicPr>
          <p:nvPr/>
        </p:nvPicPr>
        <p:blipFill>
          <a:blip r:embed="rId2"/>
          <a:stretch>
            <a:fillRect/>
          </a:stretch>
        </p:blipFill>
        <p:spPr>
          <a:xfrm>
            <a:off x="3349040" y="464720"/>
            <a:ext cx="4467225" cy="666750"/>
          </a:xfrm>
          <a:prstGeom prst="rect">
            <a:avLst/>
          </a:prstGeom>
        </p:spPr>
      </p:pic>
      <p:pic>
        <p:nvPicPr>
          <p:cNvPr id="5" name="Picture 4">
            <a:extLst>
              <a:ext uri="{FF2B5EF4-FFF2-40B4-BE49-F238E27FC236}">
                <a16:creationId xmlns:a16="http://schemas.microsoft.com/office/drawing/2014/main" id="{3C41EAB2-D2D8-DC54-6E8D-775791C7FC88}"/>
              </a:ext>
            </a:extLst>
          </p:cNvPr>
          <p:cNvPicPr>
            <a:picLocks noChangeAspect="1"/>
          </p:cNvPicPr>
          <p:nvPr/>
        </p:nvPicPr>
        <p:blipFill>
          <a:blip r:embed="rId3"/>
          <a:stretch>
            <a:fillRect/>
          </a:stretch>
        </p:blipFill>
        <p:spPr>
          <a:xfrm>
            <a:off x="1905000" y="1171575"/>
            <a:ext cx="8382000" cy="4514850"/>
          </a:xfrm>
          <a:prstGeom prst="rect">
            <a:avLst/>
          </a:prstGeom>
        </p:spPr>
      </p:pic>
    </p:spTree>
    <p:extLst>
      <p:ext uri="{BB962C8B-B14F-4D97-AF65-F5344CB8AC3E}">
        <p14:creationId xmlns:p14="http://schemas.microsoft.com/office/powerpoint/2010/main" val="3015121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4DF4F5-EDD3-546C-E1EE-D7DA4DC1BAAD}"/>
              </a:ext>
            </a:extLst>
          </p:cNvPr>
          <p:cNvSpPr txBox="1"/>
          <p:nvPr/>
        </p:nvSpPr>
        <p:spPr>
          <a:xfrm>
            <a:off x="304800" y="143573"/>
            <a:ext cx="11213432" cy="6740307"/>
          </a:xfrm>
          <a:prstGeom prst="rect">
            <a:avLst/>
          </a:prstGeom>
          <a:noFill/>
        </p:spPr>
        <p:txBody>
          <a:bodyPr wrap="square">
            <a:spAutoFit/>
          </a:bodyPr>
          <a:lstStyle/>
          <a:p>
            <a:r>
              <a:rPr lang="en-IN" dirty="0"/>
              <a:t>&lt;!DOCTYPE html&gt;</a:t>
            </a:r>
          </a:p>
          <a:p>
            <a:r>
              <a:rPr lang="en-IN" dirty="0"/>
              <a:t>&lt;html&gt;</a:t>
            </a:r>
          </a:p>
          <a:p>
            <a:r>
              <a:rPr lang="en-IN" dirty="0"/>
              <a:t>&lt;head&gt;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endParaRPr lang="en-IN" dirty="0"/>
          </a:p>
          <a:p>
            <a:r>
              <a:rPr lang="en-IN" dirty="0"/>
              <a:t>&lt;div class="container"&gt;</a:t>
            </a:r>
          </a:p>
          <a:p>
            <a:r>
              <a:rPr lang="en-IN" dirty="0"/>
              <a:t>  &lt;h2&gt;Simple Collapsible&lt;/h2&gt;</a:t>
            </a:r>
          </a:p>
          <a:p>
            <a:r>
              <a:rPr lang="en-IN" dirty="0"/>
              <a:t>  &lt;p&gt;Click on the button to toggle between showing and hiding content.&lt;/p&gt;</a:t>
            </a:r>
          </a:p>
          <a:p>
            <a:r>
              <a:rPr lang="en-IN" dirty="0"/>
              <a:t>  &lt;button type="button" class="</a:t>
            </a:r>
            <a:r>
              <a:rPr lang="en-IN" dirty="0" err="1"/>
              <a:t>btn</a:t>
            </a:r>
            <a:r>
              <a:rPr lang="en-IN" dirty="0"/>
              <a:t> </a:t>
            </a:r>
            <a:r>
              <a:rPr lang="en-IN" dirty="0" err="1"/>
              <a:t>btn</a:t>
            </a:r>
            <a:r>
              <a:rPr lang="en-IN" dirty="0"/>
              <a:t>-info" data-toggle="collapse" data-target="#demo"&gt;Simple collapsible&lt;/button&gt;</a:t>
            </a:r>
          </a:p>
          <a:p>
            <a:r>
              <a:rPr lang="en-IN" dirty="0"/>
              <a:t>  &lt;div id="demo" class="collapse"&gt;</a:t>
            </a:r>
          </a:p>
          <a:p>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adipisicing</a:t>
            </a:r>
            <a:r>
              <a:rPr lang="en-IN" dirty="0"/>
              <a:t> </a:t>
            </a:r>
            <a:r>
              <a:rPr lang="en-IN" dirty="0" err="1"/>
              <a:t>elit</a:t>
            </a:r>
            <a:r>
              <a:rPr lang="en-IN" dirty="0"/>
              <a:t>,</a:t>
            </a:r>
          </a:p>
          <a:p>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Ut </a:t>
            </a:r>
            <a:r>
              <a:rPr lang="en-IN" dirty="0" err="1"/>
              <a:t>enim</a:t>
            </a:r>
            <a:r>
              <a:rPr lang="en-IN" dirty="0"/>
              <a:t> ad minim </a:t>
            </a:r>
            <a:r>
              <a:rPr lang="en-IN" dirty="0" err="1"/>
              <a:t>veniam</a:t>
            </a:r>
            <a:r>
              <a:rPr lang="en-IN" dirty="0"/>
              <a:t>,</a:t>
            </a:r>
          </a:p>
          <a:p>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a:t>
            </a:r>
          </a:p>
          <a:p>
            <a:r>
              <a:rPr lang="en-IN" dirty="0"/>
              <a:t>  &lt;/div&gt;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2685043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3DD87-7776-5289-6BC9-48B189C34F7D}"/>
              </a:ext>
            </a:extLst>
          </p:cNvPr>
          <p:cNvPicPr>
            <a:picLocks noChangeAspect="1"/>
          </p:cNvPicPr>
          <p:nvPr/>
        </p:nvPicPr>
        <p:blipFill>
          <a:blip r:embed="rId2"/>
          <a:stretch>
            <a:fillRect/>
          </a:stretch>
        </p:blipFill>
        <p:spPr>
          <a:xfrm>
            <a:off x="2973554" y="399297"/>
            <a:ext cx="5667375" cy="733425"/>
          </a:xfrm>
          <a:prstGeom prst="rect">
            <a:avLst/>
          </a:prstGeom>
        </p:spPr>
      </p:pic>
      <p:pic>
        <p:nvPicPr>
          <p:cNvPr id="5" name="Picture 4">
            <a:extLst>
              <a:ext uri="{FF2B5EF4-FFF2-40B4-BE49-F238E27FC236}">
                <a16:creationId xmlns:a16="http://schemas.microsoft.com/office/drawing/2014/main" id="{3BB169C2-34B3-303F-29DC-92853F70ED7A}"/>
              </a:ext>
            </a:extLst>
          </p:cNvPr>
          <p:cNvPicPr>
            <a:picLocks noChangeAspect="1"/>
          </p:cNvPicPr>
          <p:nvPr/>
        </p:nvPicPr>
        <p:blipFill>
          <a:blip r:embed="rId3"/>
          <a:stretch>
            <a:fillRect/>
          </a:stretch>
        </p:blipFill>
        <p:spPr>
          <a:xfrm>
            <a:off x="239878" y="1132722"/>
            <a:ext cx="11005637" cy="5772150"/>
          </a:xfrm>
          <a:prstGeom prst="rect">
            <a:avLst/>
          </a:prstGeom>
        </p:spPr>
      </p:pic>
    </p:spTree>
    <p:extLst>
      <p:ext uri="{BB962C8B-B14F-4D97-AF65-F5344CB8AC3E}">
        <p14:creationId xmlns:p14="http://schemas.microsoft.com/office/powerpoint/2010/main" val="2446609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D5E635-FC2C-F35B-C00E-77735B9C4725}"/>
              </a:ext>
            </a:extLst>
          </p:cNvPr>
          <p:cNvSpPr txBox="1"/>
          <p:nvPr/>
        </p:nvSpPr>
        <p:spPr>
          <a:xfrm>
            <a:off x="192506" y="0"/>
            <a:ext cx="8823158" cy="10341293"/>
          </a:xfrm>
          <a:prstGeom prst="rect">
            <a:avLst/>
          </a:prstGeom>
          <a:noFill/>
        </p:spPr>
        <p:txBody>
          <a:bodyPr wrap="square">
            <a:spAutoFit/>
          </a:bodyPr>
          <a:lstStyle/>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DOCTYPE</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lang</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en</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Bootstrap Example</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charset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"utf-8"</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"viewport"</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content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"width=device-width, initial-scale=1"</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"https://maxcdn.bootstrapcdn.com/bootstrap/3.4.1/</a:t>
            </a:r>
            <a:r>
              <a:rPr lang="en-IN" b="0" dirty="0" err="1">
                <a:solidFill>
                  <a:srgbClr val="CE9178"/>
                </a:solidFill>
                <a:effectLst/>
                <a:latin typeface="Consolas" panose="020B0609020204030204" pitchFamily="49" charset="0"/>
              </a:rPr>
              <a:t>css</a:t>
            </a:r>
            <a:r>
              <a:rPr lang="en-IN" b="0" dirty="0">
                <a:solidFill>
                  <a:srgbClr val="CE9178"/>
                </a:solidFill>
                <a:effectLst/>
                <a:latin typeface="Consolas" panose="020B0609020204030204" pitchFamily="49" charset="0"/>
              </a:rPr>
              <a:t>/bootstrap.min.css"</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script</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"https://ajax.googleapis.com/ajax/libs/</a:t>
            </a:r>
            <a:r>
              <a:rPr lang="en-IN" b="0" dirty="0" err="1">
                <a:solidFill>
                  <a:srgbClr val="CE9178"/>
                </a:solidFill>
                <a:effectLst/>
                <a:latin typeface="Consolas" panose="020B0609020204030204" pitchFamily="49" charset="0"/>
              </a:rPr>
              <a:t>jquery</a:t>
            </a:r>
            <a:r>
              <a:rPr lang="en-IN" b="0" dirty="0">
                <a:solidFill>
                  <a:srgbClr val="CE9178"/>
                </a:solidFill>
                <a:effectLst/>
                <a:latin typeface="Consolas" panose="020B0609020204030204" pitchFamily="49" charset="0"/>
              </a:rPr>
              <a:t>/3.6.3/jquery.min.js"</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script</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script</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"https://maxcdn.bootstrapcdn.com/bootstrap/3.4.1/</a:t>
            </a:r>
            <a:r>
              <a:rPr lang="en-IN" b="0" dirty="0" err="1">
                <a:solidFill>
                  <a:srgbClr val="CE9178"/>
                </a:solidFill>
                <a:effectLst/>
                <a:latin typeface="Consolas" panose="020B0609020204030204" pitchFamily="49" charset="0"/>
              </a:rPr>
              <a:t>js</a:t>
            </a:r>
            <a:r>
              <a:rPr lang="en-IN" b="0" dirty="0">
                <a:solidFill>
                  <a:srgbClr val="CE9178"/>
                </a:solidFill>
                <a:effectLst/>
                <a:latin typeface="Consolas" panose="020B0609020204030204" pitchFamily="49" charset="0"/>
              </a:rPr>
              <a:t>/bootstrap.min.js"</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script</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"container"</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h3</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Tabs</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h3</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ul</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"nav nav-tabs"</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"active"</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Home</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Menu 1</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Menu 2</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a</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Menu 3</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li</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ul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br</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D4D4D4"/>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strong</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Note:</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strong</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 This example shows how to create a basic navigation tab. It is not toggleable/dynamic yet (you can't click on the links to display different content)- see the last example in the Bootstrap Tabs and Pills Tutorial to find out how this can be done.</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br>
              <a:rPr lang="en-IN" b="0" dirty="0">
                <a:solidFill>
                  <a:srgbClr val="D4D4D4"/>
                </a:solidFill>
                <a:effectLst/>
                <a:latin typeface="Consolas" panose="020B0609020204030204" pitchFamily="49" charset="0"/>
              </a:rPr>
            </a:b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635363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BF787-7272-AF61-E64C-991E9A10EECD}"/>
              </a:ext>
            </a:extLst>
          </p:cNvPr>
          <p:cNvPicPr>
            <a:picLocks noChangeAspect="1"/>
          </p:cNvPicPr>
          <p:nvPr/>
        </p:nvPicPr>
        <p:blipFill>
          <a:blip r:embed="rId2"/>
          <a:stretch>
            <a:fillRect/>
          </a:stretch>
        </p:blipFill>
        <p:spPr>
          <a:xfrm>
            <a:off x="1728787" y="876300"/>
            <a:ext cx="8734425" cy="5105400"/>
          </a:xfrm>
          <a:prstGeom prst="rect">
            <a:avLst/>
          </a:prstGeom>
        </p:spPr>
      </p:pic>
    </p:spTree>
    <p:extLst>
      <p:ext uri="{BB962C8B-B14F-4D97-AF65-F5344CB8AC3E}">
        <p14:creationId xmlns:p14="http://schemas.microsoft.com/office/powerpoint/2010/main" val="27478115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A198D0-579D-2EE7-7B2A-954B8EE38C3C}"/>
              </a:ext>
            </a:extLst>
          </p:cNvPr>
          <p:cNvSpPr txBox="1"/>
          <p:nvPr/>
        </p:nvSpPr>
        <p:spPr>
          <a:xfrm>
            <a:off x="304800" y="136098"/>
            <a:ext cx="8903368" cy="6740307"/>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r>
              <a:rPr lang="en-IN" dirty="0"/>
              <a:t>&lt;div class="container"&gt;</a:t>
            </a:r>
          </a:p>
          <a:p>
            <a:r>
              <a:rPr lang="en-IN" dirty="0"/>
              <a:t>  &lt;h3&gt;Pills&lt;/h3&gt;</a:t>
            </a:r>
          </a:p>
          <a:p>
            <a:r>
              <a:rPr lang="en-IN" dirty="0"/>
              <a:t>  &lt;</a:t>
            </a:r>
            <a:r>
              <a:rPr lang="en-IN" dirty="0" err="1"/>
              <a:t>ul</a:t>
            </a:r>
            <a:r>
              <a:rPr lang="en-IN" dirty="0"/>
              <a:t> class="nav nav-pills"&gt;</a:t>
            </a:r>
          </a:p>
          <a:p>
            <a:r>
              <a:rPr lang="en-IN" dirty="0"/>
              <a:t>    &lt;li class="active"&gt;&lt;a </a:t>
            </a:r>
            <a:r>
              <a:rPr lang="en-IN" dirty="0" err="1"/>
              <a:t>href</a:t>
            </a:r>
            <a:r>
              <a:rPr lang="en-IN" dirty="0"/>
              <a:t>="#"&gt;Home&lt;/a&gt;&lt;/li&gt;</a:t>
            </a:r>
          </a:p>
          <a:p>
            <a:r>
              <a:rPr lang="en-IN" dirty="0"/>
              <a:t>    &lt;li&gt;&lt;a </a:t>
            </a:r>
            <a:r>
              <a:rPr lang="en-IN" dirty="0" err="1"/>
              <a:t>href</a:t>
            </a:r>
            <a:r>
              <a:rPr lang="en-IN" dirty="0"/>
              <a:t>="#"&gt;Menu 1&lt;/a&gt;&lt;/li&gt;</a:t>
            </a:r>
          </a:p>
          <a:p>
            <a:r>
              <a:rPr lang="en-IN" dirty="0"/>
              <a:t>    &lt;li&gt;&lt;a </a:t>
            </a:r>
            <a:r>
              <a:rPr lang="en-IN" dirty="0" err="1"/>
              <a:t>href</a:t>
            </a:r>
            <a:r>
              <a:rPr lang="en-IN" dirty="0"/>
              <a:t>="#"&gt;Menu 2&lt;/a&gt;&lt;/li&gt;</a:t>
            </a:r>
          </a:p>
          <a:p>
            <a:r>
              <a:rPr lang="en-IN" dirty="0"/>
              <a:t>    &lt;li&gt;&lt;a </a:t>
            </a:r>
            <a:r>
              <a:rPr lang="en-IN" dirty="0" err="1"/>
              <a:t>href</a:t>
            </a:r>
            <a:r>
              <a:rPr lang="en-IN" dirty="0"/>
              <a:t>="#"&gt;Menu 3&lt;/a&gt;&lt;/li&gt;</a:t>
            </a:r>
          </a:p>
          <a:p>
            <a:r>
              <a:rPr lang="en-IN" dirty="0"/>
              <a:t>  &lt;/</a:t>
            </a:r>
            <a:r>
              <a:rPr lang="en-IN" dirty="0" err="1"/>
              <a:t>ul</a:t>
            </a:r>
            <a:r>
              <a:rPr lang="en-IN" dirty="0"/>
              <a:t>&gt;</a:t>
            </a:r>
          </a:p>
          <a:p>
            <a:r>
              <a:rPr lang="en-IN" dirty="0"/>
              <a:t>&lt;/div&gt;</a:t>
            </a:r>
          </a:p>
          <a:p>
            <a:r>
              <a:rPr lang="en-IN" dirty="0"/>
              <a:t>&lt;/body&gt;</a:t>
            </a:r>
          </a:p>
          <a:p>
            <a:r>
              <a:rPr lang="en-IN" dirty="0"/>
              <a:t>&lt;/html&gt;</a:t>
            </a:r>
          </a:p>
        </p:txBody>
      </p:sp>
    </p:spTree>
    <p:extLst>
      <p:ext uri="{BB962C8B-B14F-4D97-AF65-F5344CB8AC3E}">
        <p14:creationId xmlns:p14="http://schemas.microsoft.com/office/powerpoint/2010/main" val="2555161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7681" y="200297"/>
            <a:ext cx="2621280" cy="4524315"/>
          </a:xfrm>
          <a:prstGeom prst="rect">
            <a:avLst/>
          </a:prstGeom>
          <a:noFill/>
        </p:spPr>
        <p:txBody>
          <a:bodyPr wrap="square" rtlCol="0">
            <a:spAutoFit/>
          </a:bodyPr>
          <a:lstStyle/>
          <a:p>
            <a:pPr algn="just"/>
            <a:r>
              <a:rPr lang="en-US" dirty="0">
                <a:solidFill>
                  <a:srgbClr val="FF0000"/>
                </a:solidFill>
              </a:rPr>
              <a:t>Step 2: Making this HTML File a Bootstrap Template</a:t>
            </a:r>
          </a:p>
          <a:p>
            <a:pPr algn="just"/>
            <a:r>
              <a:rPr lang="en-US" dirty="0"/>
              <a:t>In order to make this plain HTML file a Bootstrap template, just include the Bootstrap CSS and JS files using their CDN links. Also, you should include JavaScript files at the bottom of the page, right before the closing &lt;/body&gt; tag to improve the performance of your web pages.</a:t>
            </a:r>
          </a:p>
          <a:p>
            <a:pPr algn="just"/>
            <a:endParaRPr lang="en-US" dirty="0"/>
          </a:p>
          <a:p>
            <a:pPr algn="just"/>
            <a:endParaRPr lang="en-IN" dirty="0"/>
          </a:p>
        </p:txBody>
      </p:sp>
      <p:sp>
        <p:nvSpPr>
          <p:cNvPr id="5" name="TextBox 4"/>
          <p:cNvSpPr txBox="1"/>
          <p:nvPr/>
        </p:nvSpPr>
        <p:spPr>
          <a:xfrm>
            <a:off x="3108961" y="200297"/>
            <a:ext cx="9004662" cy="5909310"/>
          </a:xfrm>
          <a:prstGeom prst="rect">
            <a:avLst/>
          </a:prstGeom>
          <a:noFill/>
        </p:spPr>
        <p:txBody>
          <a:bodyPr wrap="square" rtlCol="0">
            <a:spAutoFit/>
          </a:bodyPr>
          <a:lstStyle/>
          <a:p>
            <a:r>
              <a:rPr lang="en-IN" dirty="0"/>
              <a:t>&lt;!DOCTYPE html&gt;</a:t>
            </a:r>
          </a:p>
          <a:p>
            <a:r>
              <a:rPr lang="en-IN" dirty="0"/>
              <a:t>&lt;html </a:t>
            </a:r>
            <a:r>
              <a:rPr lang="en-IN" dirty="0" err="1"/>
              <a:t>lang</a:t>
            </a:r>
            <a:r>
              <a:rPr lang="en-IN" dirty="0"/>
              <a:t>="</a:t>
            </a:r>
            <a:r>
              <a:rPr lang="en-IN" dirty="0" err="1"/>
              <a:t>en</a:t>
            </a:r>
            <a:r>
              <a:rPr lang="en-IN" dirty="0"/>
              <a:t>"&gt;</a:t>
            </a:r>
          </a:p>
          <a:p>
            <a:r>
              <a:rPr lang="en-IN" dirty="0"/>
              <a:t>&lt;head&gt;</a:t>
            </a:r>
          </a:p>
          <a:p>
            <a:r>
              <a:rPr lang="en-IN" dirty="0"/>
              <a:t>    &lt;meta charset="utf-8"&gt;</a:t>
            </a:r>
          </a:p>
          <a:p>
            <a:r>
              <a:rPr lang="en-IN" dirty="0"/>
              <a:t>    &lt;meta name="viewport" content="width=device-width, initial-scale=1"&gt;</a:t>
            </a:r>
          </a:p>
          <a:p>
            <a:r>
              <a:rPr lang="en-IN" dirty="0"/>
              <a:t>    &lt;title&gt;Basic Bootstrap Template&lt;/title&gt;</a:t>
            </a:r>
          </a:p>
          <a:p>
            <a:r>
              <a:rPr lang="en-IN" dirty="0"/>
              <a:t>    &lt;!-- Bootstrap CSS --&gt;</a:t>
            </a:r>
          </a:p>
          <a:p>
            <a:r>
              <a:rPr lang="en-IN" dirty="0"/>
              <a:t>    &lt;link </a:t>
            </a:r>
            <a:r>
              <a:rPr lang="en-IN" dirty="0" err="1"/>
              <a:t>href</a:t>
            </a:r>
            <a:r>
              <a:rPr lang="en-IN" dirty="0"/>
              <a:t>="https://cdn.jsdelivr.net/</a:t>
            </a:r>
            <a:r>
              <a:rPr lang="en-IN" dirty="0" err="1"/>
              <a:t>npm</a:t>
            </a:r>
            <a:r>
              <a:rPr lang="en-IN" dirty="0"/>
              <a:t>/bootstrap@5.0.2/</a:t>
            </a:r>
            <a:r>
              <a:rPr lang="en-IN" dirty="0" err="1"/>
              <a:t>dist</a:t>
            </a:r>
            <a:r>
              <a:rPr lang="en-IN" dirty="0"/>
              <a:t>/</a:t>
            </a:r>
            <a:r>
              <a:rPr lang="en-IN" dirty="0" err="1"/>
              <a:t>css</a:t>
            </a:r>
            <a:r>
              <a:rPr lang="en-IN" dirty="0"/>
              <a:t>/bootstrap.min.css" </a:t>
            </a:r>
            <a:r>
              <a:rPr lang="en-IN" dirty="0" err="1"/>
              <a:t>rel</a:t>
            </a:r>
            <a:r>
              <a:rPr lang="en-IN" dirty="0"/>
              <a:t>="stylesheet" integrity="sha384-EVSTQN3/azprG1Anm3QDgpJLIm9Nao0Yz1ztcQTwFspd3yD65VohhpuuCOmLASjC" </a:t>
            </a:r>
            <a:r>
              <a:rPr lang="en-IN" dirty="0" err="1"/>
              <a:t>crossorigin</a:t>
            </a:r>
            <a:r>
              <a:rPr lang="en-IN" dirty="0"/>
              <a:t>="anonymous"&gt;</a:t>
            </a:r>
          </a:p>
          <a:p>
            <a:r>
              <a:rPr lang="en-IN" dirty="0"/>
              <a:t>&lt;/head&gt;</a:t>
            </a:r>
          </a:p>
          <a:p>
            <a:r>
              <a:rPr lang="en-IN" dirty="0"/>
              <a:t>&lt;body&gt;</a:t>
            </a:r>
          </a:p>
          <a:p>
            <a:r>
              <a:rPr lang="en-IN" dirty="0"/>
              <a:t>    &lt;h1&gt;Hello, world!&lt;/h1&gt;</a:t>
            </a:r>
          </a:p>
          <a:p>
            <a:r>
              <a:rPr lang="en-IN" dirty="0"/>
              <a:t>    &lt;!-- Bootstrap JS Bundle with Popper --&gt;</a:t>
            </a:r>
          </a:p>
          <a:p>
            <a:r>
              <a:rPr lang="en-IN" dirty="0"/>
              <a:t>    &lt;script </a:t>
            </a:r>
            <a:r>
              <a:rPr lang="en-IN" dirty="0" err="1"/>
              <a:t>src</a:t>
            </a:r>
            <a:r>
              <a:rPr lang="en-IN" dirty="0"/>
              <a:t>="https://cdn.jsdelivr.net/</a:t>
            </a:r>
            <a:r>
              <a:rPr lang="en-IN" dirty="0" err="1"/>
              <a:t>npm</a:t>
            </a:r>
            <a:r>
              <a:rPr lang="en-IN" dirty="0"/>
              <a:t>/bootstrap@5.0.2/</a:t>
            </a:r>
            <a:r>
              <a:rPr lang="en-IN" dirty="0" err="1"/>
              <a:t>dist</a:t>
            </a:r>
            <a:r>
              <a:rPr lang="en-IN" dirty="0"/>
              <a:t>/</a:t>
            </a:r>
            <a:r>
              <a:rPr lang="en-IN" dirty="0" err="1"/>
              <a:t>js</a:t>
            </a:r>
            <a:r>
              <a:rPr lang="en-IN" dirty="0"/>
              <a:t>/bootstrap.bundle.min.js" integrity="sha384-MrcW6ZMFYlzcLA8Nl+NtUVF0sA7MsXsP1UyJoMp4YLEuNSfAP+JcXn/</a:t>
            </a:r>
            <a:r>
              <a:rPr lang="en-IN" dirty="0" err="1"/>
              <a:t>tWtIaxVXM</a:t>
            </a:r>
            <a:r>
              <a:rPr lang="en-IN" dirty="0"/>
              <a:t>" </a:t>
            </a:r>
            <a:r>
              <a:rPr lang="en-IN" dirty="0" err="1"/>
              <a:t>crossorigin</a:t>
            </a:r>
            <a:r>
              <a:rPr lang="en-IN" dirty="0"/>
              <a:t>="anonymous"&gt;&lt;/script&gt;</a:t>
            </a:r>
          </a:p>
          <a:p>
            <a:r>
              <a:rPr lang="en-IN" dirty="0"/>
              <a:t>&lt;/body&gt;</a:t>
            </a:r>
          </a:p>
          <a:p>
            <a:r>
              <a:rPr lang="en-IN" dirty="0"/>
              <a:t>&lt;/html&gt;</a:t>
            </a:r>
          </a:p>
        </p:txBody>
      </p:sp>
    </p:spTree>
    <p:extLst>
      <p:ext uri="{BB962C8B-B14F-4D97-AF65-F5344CB8AC3E}">
        <p14:creationId xmlns:p14="http://schemas.microsoft.com/office/powerpoint/2010/main" val="3358032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B230E-CD2C-74A8-329C-715B167EE71E}"/>
              </a:ext>
            </a:extLst>
          </p:cNvPr>
          <p:cNvPicPr>
            <a:picLocks noChangeAspect="1"/>
          </p:cNvPicPr>
          <p:nvPr/>
        </p:nvPicPr>
        <p:blipFill>
          <a:blip r:embed="rId2"/>
          <a:stretch>
            <a:fillRect/>
          </a:stretch>
        </p:blipFill>
        <p:spPr>
          <a:xfrm>
            <a:off x="2792580" y="294773"/>
            <a:ext cx="6029325" cy="685800"/>
          </a:xfrm>
          <a:prstGeom prst="rect">
            <a:avLst/>
          </a:prstGeom>
        </p:spPr>
      </p:pic>
      <p:pic>
        <p:nvPicPr>
          <p:cNvPr id="5" name="Picture 4">
            <a:extLst>
              <a:ext uri="{FF2B5EF4-FFF2-40B4-BE49-F238E27FC236}">
                <a16:creationId xmlns:a16="http://schemas.microsoft.com/office/drawing/2014/main" id="{F745549D-E1B3-F3B2-31A7-E75E9DFC3B9B}"/>
              </a:ext>
            </a:extLst>
          </p:cNvPr>
          <p:cNvPicPr>
            <a:picLocks noChangeAspect="1"/>
          </p:cNvPicPr>
          <p:nvPr/>
        </p:nvPicPr>
        <p:blipFill>
          <a:blip r:embed="rId3"/>
          <a:stretch>
            <a:fillRect/>
          </a:stretch>
        </p:blipFill>
        <p:spPr>
          <a:xfrm>
            <a:off x="444294" y="1106905"/>
            <a:ext cx="11507074" cy="5582653"/>
          </a:xfrm>
          <a:prstGeom prst="rect">
            <a:avLst/>
          </a:prstGeom>
        </p:spPr>
      </p:pic>
    </p:spTree>
    <p:extLst>
      <p:ext uri="{BB962C8B-B14F-4D97-AF65-F5344CB8AC3E}">
        <p14:creationId xmlns:p14="http://schemas.microsoft.com/office/powerpoint/2010/main" val="2819305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7AED-4FB9-2802-C3DA-E3F8E51CAD17}"/>
              </a:ext>
            </a:extLst>
          </p:cNvPr>
          <p:cNvSpPr txBox="1"/>
          <p:nvPr/>
        </p:nvSpPr>
        <p:spPr>
          <a:xfrm>
            <a:off x="256674" y="255283"/>
            <a:ext cx="11694694" cy="12003286"/>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endParaRPr lang="en-IN" dirty="0"/>
          </a:p>
          <a:p>
            <a:r>
              <a:rPr lang="en-IN" dirty="0"/>
              <a:t>&lt;nav class="navbar navbar-inverse"&gt;</a:t>
            </a:r>
          </a:p>
          <a:p>
            <a:r>
              <a:rPr lang="en-IN" dirty="0"/>
              <a:t>  &lt;div class="container-fluid"&gt;</a:t>
            </a:r>
          </a:p>
          <a:p>
            <a:r>
              <a:rPr lang="en-IN" dirty="0"/>
              <a:t>    &lt;div class="navbar-header"&gt;</a:t>
            </a:r>
          </a:p>
          <a:p>
            <a:r>
              <a:rPr lang="en-IN" dirty="0"/>
              <a:t>      &lt;a class="navbar-brand" </a:t>
            </a:r>
            <a:r>
              <a:rPr lang="en-IN" dirty="0" err="1"/>
              <a:t>href</a:t>
            </a:r>
            <a:r>
              <a:rPr lang="en-IN" dirty="0"/>
              <a:t>="#"&gt;</a:t>
            </a:r>
            <a:r>
              <a:rPr lang="en-IN" dirty="0" err="1"/>
              <a:t>WebSiteName</a:t>
            </a:r>
            <a:r>
              <a:rPr lang="en-IN" dirty="0"/>
              <a:t>&lt;/a&gt;</a:t>
            </a:r>
          </a:p>
          <a:p>
            <a:r>
              <a:rPr lang="en-IN" dirty="0"/>
              <a:t>    &lt;/div&gt;</a:t>
            </a:r>
          </a:p>
          <a:p>
            <a:r>
              <a:rPr lang="en-IN" dirty="0"/>
              <a:t>    &lt;</a:t>
            </a:r>
            <a:r>
              <a:rPr lang="en-IN" dirty="0" err="1"/>
              <a:t>ul</a:t>
            </a:r>
            <a:r>
              <a:rPr lang="en-IN" dirty="0"/>
              <a:t> class="nav navbar-nav"&gt;</a:t>
            </a:r>
          </a:p>
          <a:p>
            <a:r>
              <a:rPr lang="en-IN" dirty="0"/>
              <a:t>      &lt;li class="active"&gt;&lt;a </a:t>
            </a:r>
            <a:r>
              <a:rPr lang="en-IN" dirty="0" err="1"/>
              <a:t>href</a:t>
            </a:r>
            <a:r>
              <a:rPr lang="en-IN" dirty="0"/>
              <a:t>="#"&gt;Home&lt;/a&gt;&lt;/li&gt;</a:t>
            </a:r>
          </a:p>
          <a:p>
            <a:r>
              <a:rPr lang="en-IN" dirty="0"/>
              <a:t>      &lt;li class="dropdown"&gt;&lt;a class="dropdown-toggle" data-toggle="dropdown" </a:t>
            </a:r>
            <a:r>
              <a:rPr lang="en-IN" dirty="0" err="1"/>
              <a:t>href</a:t>
            </a:r>
            <a:r>
              <a:rPr lang="en-IN" dirty="0"/>
              <a:t>="#"&gt;Page 1 &lt;span class="caret"&gt;&lt;/span&gt;&lt;/a&gt;</a:t>
            </a:r>
          </a:p>
          <a:p>
            <a:r>
              <a:rPr lang="en-IN" dirty="0"/>
              <a:t>        &lt;</a:t>
            </a:r>
            <a:r>
              <a:rPr lang="en-IN" dirty="0" err="1"/>
              <a:t>ul</a:t>
            </a:r>
            <a:r>
              <a:rPr lang="en-IN" dirty="0"/>
              <a:t> class="dropdown-menu"&gt;</a:t>
            </a:r>
          </a:p>
          <a:p>
            <a:r>
              <a:rPr lang="en-IN" dirty="0"/>
              <a:t>          &lt;li&gt;&lt;a </a:t>
            </a:r>
            <a:r>
              <a:rPr lang="en-IN" dirty="0" err="1"/>
              <a:t>href</a:t>
            </a:r>
            <a:r>
              <a:rPr lang="en-IN" dirty="0"/>
              <a:t>="#"&gt;Page 1-1&lt;/a&gt;&lt;/li&gt;</a:t>
            </a:r>
          </a:p>
          <a:p>
            <a:r>
              <a:rPr lang="en-IN" dirty="0"/>
              <a:t>          &lt;li&gt;&lt;a </a:t>
            </a:r>
            <a:r>
              <a:rPr lang="en-IN" dirty="0" err="1"/>
              <a:t>href</a:t>
            </a:r>
            <a:r>
              <a:rPr lang="en-IN" dirty="0"/>
              <a:t>="#"&gt;Page 1-2&lt;/a&gt;&lt;/li&gt;</a:t>
            </a:r>
          </a:p>
          <a:p>
            <a:r>
              <a:rPr lang="en-IN" dirty="0"/>
              <a:t>          &lt;li&gt;&lt;a </a:t>
            </a:r>
            <a:r>
              <a:rPr lang="en-IN" dirty="0" err="1"/>
              <a:t>href</a:t>
            </a:r>
            <a:r>
              <a:rPr lang="en-IN" dirty="0"/>
              <a:t>="#"&gt;Page 1-3&lt;/a&gt;&lt;/li&gt;</a:t>
            </a:r>
          </a:p>
          <a:p>
            <a:r>
              <a:rPr lang="en-IN" dirty="0"/>
              <a:t>        &lt;/</a:t>
            </a:r>
            <a:r>
              <a:rPr lang="en-IN" dirty="0" err="1"/>
              <a:t>ul</a:t>
            </a:r>
            <a:r>
              <a:rPr lang="en-IN" dirty="0"/>
              <a:t>&gt;</a:t>
            </a:r>
          </a:p>
          <a:p>
            <a:r>
              <a:rPr lang="en-IN" dirty="0"/>
              <a:t>      &lt;/li&gt;</a:t>
            </a:r>
          </a:p>
          <a:p>
            <a:r>
              <a:rPr lang="en-IN" dirty="0"/>
              <a:t>      &lt;li&gt;&lt;a </a:t>
            </a:r>
            <a:r>
              <a:rPr lang="en-IN" dirty="0" err="1"/>
              <a:t>href</a:t>
            </a:r>
            <a:r>
              <a:rPr lang="en-IN" dirty="0"/>
              <a:t>="#"&gt;Page 2&lt;/a&gt;&lt;/li&gt;</a:t>
            </a:r>
          </a:p>
          <a:p>
            <a:r>
              <a:rPr lang="en-IN" dirty="0"/>
              <a:t>    &lt;/</a:t>
            </a:r>
            <a:r>
              <a:rPr lang="en-IN" dirty="0" err="1"/>
              <a:t>ul</a:t>
            </a:r>
            <a:r>
              <a:rPr lang="en-IN" dirty="0"/>
              <a:t>&gt;</a:t>
            </a:r>
          </a:p>
          <a:p>
            <a:r>
              <a:rPr lang="en-IN" dirty="0"/>
              <a:t>    &lt;</a:t>
            </a:r>
            <a:r>
              <a:rPr lang="en-IN" dirty="0" err="1"/>
              <a:t>ul</a:t>
            </a:r>
            <a:r>
              <a:rPr lang="en-IN" dirty="0"/>
              <a:t> class="nav navbar-nav navbar-right"&gt;</a:t>
            </a:r>
          </a:p>
          <a:p>
            <a:r>
              <a:rPr lang="en-IN" dirty="0"/>
              <a:t>      &lt;li&gt;&lt;a </a:t>
            </a:r>
            <a:r>
              <a:rPr lang="en-IN" dirty="0" err="1"/>
              <a:t>href</a:t>
            </a:r>
            <a:r>
              <a:rPr lang="en-IN" dirty="0"/>
              <a:t>="#"&gt;&lt;span class="</a:t>
            </a:r>
            <a:r>
              <a:rPr lang="en-IN" dirty="0" err="1"/>
              <a:t>glyphicon</a:t>
            </a:r>
            <a:r>
              <a:rPr lang="en-IN" dirty="0"/>
              <a:t> </a:t>
            </a:r>
            <a:r>
              <a:rPr lang="en-IN" dirty="0" err="1"/>
              <a:t>glyphicon</a:t>
            </a:r>
            <a:r>
              <a:rPr lang="en-IN" dirty="0"/>
              <a:t>-user"&gt;&lt;/span&gt; Sign Up&lt;/a&gt;&lt;/li&gt;</a:t>
            </a:r>
          </a:p>
          <a:p>
            <a:r>
              <a:rPr lang="en-IN" dirty="0"/>
              <a:t>      &lt;li&gt;&lt;a </a:t>
            </a:r>
            <a:r>
              <a:rPr lang="en-IN" dirty="0" err="1"/>
              <a:t>href</a:t>
            </a:r>
            <a:r>
              <a:rPr lang="en-IN" dirty="0"/>
              <a:t>="#"&gt;&lt;span class="</a:t>
            </a:r>
            <a:r>
              <a:rPr lang="en-IN" dirty="0" err="1"/>
              <a:t>glyphicon</a:t>
            </a:r>
            <a:r>
              <a:rPr lang="en-IN" dirty="0"/>
              <a:t> </a:t>
            </a:r>
            <a:r>
              <a:rPr lang="en-IN" dirty="0" err="1"/>
              <a:t>glyphicon</a:t>
            </a:r>
            <a:r>
              <a:rPr lang="en-IN" dirty="0"/>
              <a:t>-log-in"&gt;&lt;/span&gt; Login&lt;/a&gt;&lt;/li&gt;</a:t>
            </a:r>
          </a:p>
          <a:p>
            <a:r>
              <a:rPr lang="en-IN" dirty="0"/>
              <a:t>    &lt;/</a:t>
            </a:r>
            <a:r>
              <a:rPr lang="en-IN" dirty="0" err="1"/>
              <a:t>ul</a:t>
            </a:r>
            <a:r>
              <a:rPr lang="en-IN" dirty="0"/>
              <a:t>&gt;</a:t>
            </a:r>
          </a:p>
          <a:p>
            <a:r>
              <a:rPr lang="en-IN" dirty="0"/>
              <a:t>  &lt;/div&gt;</a:t>
            </a:r>
          </a:p>
          <a:p>
            <a:r>
              <a:rPr lang="en-IN" dirty="0"/>
              <a:t>&lt;/nav&gt;</a:t>
            </a:r>
          </a:p>
          <a:p>
            <a:r>
              <a:rPr lang="en-IN" dirty="0"/>
              <a:t>  </a:t>
            </a:r>
          </a:p>
          <a:p>
            <a:r>
              <a:rPr lang="en-IN" dirty="0"/>
              <a:t>&lt;div class="container"&gt;</a:t>
            </a:r>
          </a:p>
          <a:p>
            <a:r>
              <a:rPr lang="en-IN" dirty="0"/>
              <a:t>  &lt;h3&gt;Right Aligned Navbar&lt;/h3&gt;</a:t>
            </a:r>
          </a:p>
          <a:p>
            <a:r>
              <a:rPr lang="en-IN" dirty="0"/>
              <a:t>  &lt;p&gt;The .navbar-right class is used to right-align navigation bar buttons.&lt;/p&gt;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3898353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2AADD-9B69-1291-36AE-ADE233C2A30C}"/>
              </a:ext>
            </a:extLst>
          </p:cNvPr>
          <p:cNvPicPr>
            <a:picLocks noChangeAspect="1"/>
          </p:cNvPicPr>
          <p:nvPr/>
        </p:nvPicPr>
        <p:blipFill>
          <a:blip r:embed="rId2"/>
          <a:stretch>
            <a:fillRect/>
          </a:stretch>
        </p:blipFill>
        <p:spPr>
          <a:xfrm>
            <a:off x="3500187" y="232860"/>
            <a:ext cx="4229100" cy="809625"/>
          </a:xfrm>
          <a:prstGeom prst="rect">
            <a:avLst/>
          </a:prstGeom>
        </p:spPr>
      </p:pic>
      <p:pic>
        <p:nvPicPr>
          <p:cNvPr id="5" name="Picture 4">
            <a:extLst>
              <a:ext uri="{FF2B5EF4-FFF2-40B4-BE49-F238E27FC236}">
                <a16:creationId xmlns:a16="http://schemas.microsoft.com/office/drawing/2014/main" id="{A3D9CECB-624F-7163-B1EE-F9BBE68D4F04}"/>
              </a:ext>
            </a:extLst>
          </p:cNvPr>
          <p:cNvPicPr>
            <a:picLocks noChangeAspect="1"/>
          </p:cNvPicPr>
          <p:nvPr/>
        </p:nvPicPr>
        <p:blipFill>
          <a:blip r:embed="rId3"/>
          <a:stretch>
            <a:fillRect/>
          </a:stretch>
        </p:blipFill>
        <p:spPr>
          <a:xfrm>
            <a:off x="177282" y="1154452"/>
            <a:ext cx="10161037" cy="5582655"/>
          </a:xfrm>
          <a:prstGeom prst="rect">
            <a:avLst/>
          </a:prstGeom>
        </p:spPr>
      </p:pic>
    </p:spTree>
    <p:extLst>
      <p:ext uri="{BB962C8B-B14F-4D97-AF65-F5344CB8AC3E}">
        <p14:creationId xmlns:p14="http://schemas.microsoft.com/office/powerpoint/2010/main" val="22181316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0D46F-A869-8CDB-8042-E87FA3649F58}"/>
              </a:ext>
            </a:extLst>
          </p:cNvPr>
          <p:cNvPicPr>
            <a:picLocks noChangeAspect="1"/>
          </p:cNvPicPr>
          <p:nvPr/>
        </p:nvPicPr>
        <p:blipFill>
          <a:blip r:embed="rId2"/>
          <a:stretch>
            <a:fillRect/>
          </a:stretch>
        </p:blipFill>
        <p:spPr>
          <a:xfrm>
            <a:off x="2155016" y="0"/>
            <a:ext cx="7881967" cy="6858000"/>
          </a:xfrm>
          <a:prstGeom prst="rect">
            <a:avLst/>
          </a:prstGeom>
        </p:spPr>
      </p:pic>
    </p:spTree>
    <p:extLst>
      <p:ext uri="{BB962C8B-B14F-4D97-AF65-F5344CB8AC3E}">
        <p14:creationId xmlns:p14="http://schemas.microsoft.com/office/powerpoint/2010/main" val="14354536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4F1AD-5278-D456-3F9C-8D1D04CF4D85}"/>
              </a:ext>
            </a:extLst>
          </p:cNvPr>
          <p:cNvSpPr txBox="1"/>
          <p:nvPr/>
        </p:nvSpPr>
        <p:spPr>
          <a:xfrm>
            <a:off x="465220" y="160628"/>
            <a:ext cx="11421979" cy="12280285"/>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&lt;/head&gt;</a:t>
            </a:r>
          </a:p>
          <a:p>
            <a:r>
              <a:rPr lang="en-IN" dirty="0"/>
              <a:t>&lt;body&gt;</a:t>
            </a:r>
          </a:p>
          <a:p>
            <a:endParaRPr lang="en-IN" dirty="0"/>
          </a:p>
          <a:p>
            <a:r>
              <a:rPr lang="en-IN" dirty="0"/>
              <a:t>&lt;div class="container"&gt;</a:t>
            </a:r>
          </a:p>
          <a:p>
            <a:r>
              <a:rPr lang="en-IN" dirty="0"/>
              <a:t>  &lt;h2&gt;Horizontal form&lt;/h2&gt;</a:t>
            </a:r>
          </a:p>
          <a:p>
            <a:r>
              <a:rPr lang="en-IN" dirty="0"/>
              <a:t>  &lt;form class="form-horizontal" action="/</a:t>
            </a:r>
            <a:r>
              <a:rPr lang="en-IN" dirty="0" err="1"/>
              <a:t>action_page.php</a:t>
            </a:r>
            <a:r>
              <a:rPr lang="en-IN" dirty="0"/>
              <a:t>"&gt;</a:t>
            </a:r>
          </a:p>
          <a:p>
            <a:r>
              <a:rPr lang="en-IN" dirty="0"/>
              <a:t>    &lt;div class="form-group"&gt;</a:t>
            </a:r>
          </a:p>
          <a:p>
            <a:r>
              <a:rPr lang="en-IN" dirty="0"/>
              <a:t>      &lt;label class="control-label col-sm-2" for="email"&gt;Email:&lt;/label&gt;</a:t>
            </a:r>
          </a:p>
          <a:p>
            <a:r>
              <a:rPr lang="en-IN" dirty="0"/>
              <a:t>      &lt;div class="col-sm-10"&gt;</a:t>
            </a:r>
          </a:p>
          <a:p>
            <a:r>
              <a:rPr lang="en-IN" dirty="0"/>
              <a:t>        &lt;input type="email" class="form-control" id="email" placeholder="Enter email" name="email"&gt;</a:t>
            </a:r>
          </a:p>
          <a:p>
            <a:r>
              <a:rPr lang="en-IN" dirty="0"/>
              <a:t>      &lt;/div&gt;</a:t>
            </a:r>
          </a:p>
          <a:p>
            <a:r>
              <a:rPr lang="en-IN" dirty="0"/>
              <a:t>    &lt;/div&gt;</a:t>
            </a:r>
          </a:p>
          <a:p>
            <a:r>
              <a:rPr lang="en-IN" dirty="0"/>
              <a:t>    &lt;div class="form-group"&gt;</a:t>
            </a:r>
          </a:p>
          <a:p>
            <a:r>
              <a:rPr lang="en-IN" dirty="0"/>
              <a:t>      &lt;label class="control-label col-sm-2" for="</a:t>
            </a:r>
            <a:r>
              <a:rPr lang="en-IN" dirty="0" err="1"/>
              <a:t>pwd</a:t>
            </a:r>
            <a:r>
              <a:rPr lang="en-IN" dirty="0"/>
              <a:t>"&gt;Password:&lt;/label&gt;</a:t>
            </a:r>
          </a:p>
          <a:p>
            <a:r>
              <a:rPr lang="en-IN" dirty="0"/>
              <a:t>      &lt;div class="col-sm-10"&gt;          </a:t>
            </a:r>
          </a:p>
          <a:p>
            <a:r>
              <a:rPr lang="en-IN" dirty="0"/>
              <a:t>        &lt;input type="password" class="form-control" id="</a:t>
            </a:r>
            <a:r>
              <a:rPr lang="en-IN" dirty="0" err="1"/>
              <a:t>pwd</a:t>
            </a:r>
            <a:r>
              <a:rPr lang="en-IN" dirty="0"/>
              <a:t>" placeholder="Enter password" name="</a:t>
            </a:r>
            <a:r>
              <a:rPr lang="en-IN" dirty="0" err="1"/>
              <a:t>pwd</a:t>
            </a:r>
            <a:r>
              <a:rPr lang="en-IN" dirty="0"/>
              <a:t>"&gt;</a:t>
            </a:r>
          </a:p>
          <a:p>
            <a:r>
              <a:rPr lang="en-IN" dirty="0"/>
              <a:t>      &lt;/div&gt;</a:t>
            </a:r>
          </a:p>
          <a:p>
            <a:r>
              <a:rPr lang="en-IN" dirty="0"/>
              <a:t>    &lt;/div&gt;</a:t>
            </a:r>
          </a:p>
          <a:p>
            <a:r>
              <a:rPr lang="en-IN" dirty="0"/>
              <a:t>    &lt;div class="form-group"&gt;        </a:t>
            </a:r>
          </a:p>
          <a:p>
            <a:r>
              <a:rPr lang="en-IN" dirty="0"/>
              <a:t>      &lt;div class="col-sm-offset-2 col-sm-10"&gt;</a:t>
            </a:r>
          </a:p>
          <a:p>
            <a:r>
              <a:rPr lang="en-IN" dirty="0"/>
              <a:t>        &lt;div class="checkbox"&gt;</a:t>
            </a:r>
          </a:p>
          <a:p>
            <a:r>
              <a:rPr lang="en-IN" dirty="0"/>
              <a:t>          &lt;label&gt;&lt;input type="checkbox" name="remember"&gt; Remember me&lt;/label&gt;</a:t>
            </a:r>
          </a:p>
          <a:p>
            <a:r>
              <a:rPr lang="en-IN" dirty="0"/>
              <a:t>        &lt;/div&gt;</a:t>
            </a:r>
          </a:p>
          <a:p>
            <a:r>
              <a:rPr lang="en-IN" dirty="0"/>
              <a:t>      &lt;/div&gt;</a:t>
            </a:r>
          </a:p>
          <a:p>
            <a:r>
              <a:rPr lang="en-IN" dirty="0"/>
              <a:t>    &lt;/div&gt;</a:t>
            </a:r>
          </a:p>
          <a:p>
            <a:r>
              <a:rPr lang="en-IN" dirty="0"/>
              <a:t>    &lt;div class="form-group"&gt;        </a:t>
            </a:r>
          </a:p>
          <a:p>
            <a:r>
              <a:rPr lang="en-IN" dirty="0"/>
              <a:t>      &lt;div class="col-sm-offset-2 col-sm-10"&gt;</a:t>
            </a:r>
          </a:p>
          <a:p>
            <a:r>
              <a:rPr lang="en-IN" dirty="0"/>
              <a:t>        &lt;button type="submit" class="</a:t>
            </a:r>
            <a:r>
              <a:rPr lang="en-IN" dirty="0" err="1"/>
              <a:t>btn</a:t>
            </a:r>
            <a:r>
              <a:rPr lang="en-IN" dirty="0"/>
              <a:t> </a:t>
            </a:r>
            <a:r>
              <a:rPr lang="en-IN" dirty="0" err="1"/>
              <a:t>btn</a:t>
            </a:r>
            <a:r>
              <a:rPr lang="en-IN" dirty="0"/>
              <a:t>-default"&gt;Submit&lt;/button&gt;</a:t>
            </a:r>
          </a:p>
          <a:p>
            <a:r>
              <a:rPr lang="en-IN" dirty="0"/>
              <a:t>      &lt;/div&gt;</a:t>
            </a:r>
          </a:p>
          <a:p>
            <a:r>
              <a:rPr lang="en-IN" dirty="0"/>
              <a:t>    &lt;/div&gt;</a:t>
            </a:r>
          </a:p>
          <a:p>
            <a:r>
              <a:rPr lang="en-IN" dirty="0"/>
              <a:t>  &lt;/form&gt;</a:t>
            </a:r>
          </a:p>
          <a:p>
            <a:r>
              <a:rPr lang="en-IN" dirty="0"/>
              <a:t>&lt;/div&gt;</a:t>
            </a:r>
          </a:p>
          <a:p>
            <a:endParaRPr lang="en-IN" dirty="0"/>
          </a:p>
          <a:p>
            <a:r>
              <a:rPr lang="en-IN" dirty="0"/>
              <a:t>&lt;/body&gt;</a:t>
            </a:r>
          </a:p>
          <a:p>
            <a:r>
              <a:rPr lang="en-IN" dirty="0"/>
              <a:t>&lt;/html&gt;</a:t>
            </a:r>
          </a:p>
        </p:txBody>
      </p:sp>
    </p:spTree>
    <p:extLst>
      <p:ext uri="{BB962C8B-B14F-4D97-AF65-F5344CB8AC3E}">
        <p14:creationId xmlns:p14="http://schemas.microsoft.com/office/powerpoint/2010/main" val="19102813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D385F7-68F5-162C-7897-5072D8ECF221}"/>
              </a:ext>
            </a:extLst>
          </p:cNvPr>
          <p:cNvPicPr>
            <a:picLocks noChangeAspect="1"/>
          </p:cNvPicPr>
          <p:nvPr/>
        </p:nvPicPr>
        <p:blipFill>
          <a:blip r:embed="rId2"/>
          <a:stretch>
            <a:fillRect/>
          </a:stretch>
        </p:blipFill>
        <p:spPr>
          <a:xfrm>
            <a:off x="3157788" y="319588"/>
            <a:ext cx="5010150" cy="828675"/>
          </a:xfrm>
          <a:prstGeom prst="rect">
            <a:avLst/>
          </a:prstGeom>
        </p:spPr>
      </p:pic>
      <p:pic>
        <p:nvPicPr>
          <p:cNvPr id="5" name="Picture 4">
            <a:extLst>
              <a:ext uri="{FF2B5EF4-FFF2-40B4-BE49-F238E27FC236}">
                <a16:creationId xmlns:a16="http://schemas.microsoft.com/office/drawing/2014/main" id="{AC52D149-BD80-CC6B-E0EA-6D442D228C1B}"/>
              </a:ext>
            </a:extLst>
          </p:cNvPr>
          <p:cNvPicPr>
            <a:picLocks noChangeAspect="1"/>
          </p:cNvPicPr>
          <p:nvPr/>
        </p:nvPicPr>
        <p:blipFill>
          <a:blip r:embed="rId3"/>
          <a:stretch>
            <a:fillRect/>
          </a:stretch>
        </p:blipFill>
        <p:spPr>
          <a:xfrm>
            <a:off x="1933575" y="1604962"/>
            <a:ext cx="8324850" cy="3648075"/>
          </a:xfrm>
          <a:prstGeom prst="rect">
            <a:avLst/>
          </a:prstGeom>
        </p:spPr>
      </p:pic>
    </p:spTree>
    <p:extLst>
      <p:ext uri="{BB962C8B-B14F-4D97-AF65-F5344CB8AC3E}">
        <p14:creationId xmlns:p14="http://schemas.microsoft.com/office/powerpoint/2010/main" val="28236965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E31B1B-7C41-9243-9DDF-9F14BB75887B}"/>
              </a:ext>
            </a:extLst>
          </p:cNvPr>
          <p:cNvSpPr txBox="1"/>
          <p:nvPr/>
        </p:nvSpPr>
        <p:spPr>
          <a:xfrm>
            <a:off x="256674" y="318205"/>
            <a:ext cx="12192000" cy="29731216"/>
          </a:xfrm>
          <a:prstGeom prst="rect">
            <a:avLst/>
          </a:prstGeom>
          <a:noFill/>
        </p:spPr>
        <p:txBody>
          <a:bodyPr wrap="square">
            <a:spAutoFit/>
          </a:bodyPr>
          <a:lstStyle/>
          <a:p>
            <a:r>
              <a:rPr lang="en-IN" dirty="0"/>
              <a:t>&lt;!DOCTYPE html&gt;</a:t>
            </a:r>
          </a:p>
          <a:p>
            <a:r>
              <a:rPr lang="en-IN" dirty="0"/>
              <a:t>&lt;html lang="</a:t>
            </a:r>
            <a:r>
              <a:rPr lang="en-IN" dirty="0" err="1"/>
              <a:t>en</a:t>
            </a:r>
            <a:r>
              <a:rPr lang="en-IN" dirty="0"/>
              <a:t>"&gt;</a:t>
            </a:r>
          </a:p>
          <a:p>
            <a:r>
              <a:rPr lang="en-IN" dirty="0"/>
              <a:t>&lt;head&gt;</a:t>
            </a:r>
          </a:p>
          <a:p>
            <a:r>
              <a:rPr lang="en-IN" dirty="0"/>
              <a:t>  &lt;title&gt;Bootstrap Example&lt;/title&gt;</a:t>
            </a:r>
          </a:p>
          <a:p>
            <a:r>
              <a:rPr lang="en-IN" dirty="0"/>
              <a:t>  &lt;meta charset="utf-8"&gt;</a:t>
            </a:r>
          </a:p>
          <a:p>
            <a:r>
              <a:rPr lang="en-IN" dirty="0"/>
              <a:t>  &lt;meta name="viewport" content="width=device-width, initial-scale=1"&gt;</a:t>
            </a:r>
          </a:p>
          <a:p>
            <a:r>
              <a:rPr lang="en-IN" dirty="0"/>
              <a:t>  &lt;link </a:t>
            </a:r>
            <a:r>
              <a:rPr lang="en-IN" dirty="0" err="1"/>
              <a:t>rel</a:t>
            </a:r>
            <a:r>
              <a:rPr lang="en-IN" dirty="0"/>
              <a:t>="stylesheet" </a:t>
            </a:r>
            <a:r>
              <a:rPr lang="en-IN" dirty="0" err="1"/>
              <a:t>href</a:t>
            </a:r>
            <a:r>
              <a:rPr lang="en-IN" dirty="0"/>
              <a:t>="https://maxcdn.bootstrapcdn.com/bootstrap/3.4.1/</a:t>
            </a:r>
            <a:r>
              <a:rPr lang="en-IN" dirty="0" err="1"/>
              <a:t>css</a:t>
            </a:r>
            <a:r>
              <a:rPr lang="en-IN" dirty="0"/>
              <a:t>/bootstrap.min.css"&gt;</a:t>
            </a:r>
          </a:p>
          <a:p>
            <a:r>
              <a:rPr lang="en-IN" dirty="0"/>
              <a:t>  &lt;script </a:t>
            </a:r>
            <a:r>
              <a:rPr lang="en-IN" dirty="0" err="1"/>
              <a:t>src</a:t>
            </a:r>
            <a:r>
              <a:rPr lang="en-IN" dirty="0"/>
              <a:t>="https://ajax.googleapis.com/ajax/libs/</a:t>
            </a:r>
            <a:r>
              <a:rPr lang="en-IN" dirty="0" err="1"/>
              <a:t>jquery</a:t>
            </a:r>
            <a:r>
              <a:rPr lang="en-IN" dirty="0"/>
              <a:t>/3.6.3/jquery.min.js"&gt;&lt;/script&gt;</a:t>
            </a:r>
          </a:p>
          <a:p>
            <a:r>
              <a:rPr lang="en-IN" dirty="0"/>
              <a:t>  &lt;script </a:t>
            </a:r>
            <a:r>
              <a:rPr lang="en-IN" dirty="0" err="1"/>
              <a:t>src</a:t>
            </a:r>
            <a:r>
              <a:rPr lang="en-IN" dirty="0"/>
              <a:t>="https://maxcdn.bootstrapcdn.com/bootstrap/3.4.1/</a:t>
            </a:r>
            <a:r>
              <a:rPr lang="en-IN" dirty="0" err="1"/>
              <a:t>js</a:t>
            </a:r>
            <a:r>
              <a:rPr lang="en-IN" dirty="0"/>
              <a:t>/bootstrap.min.js"&gt;&lt;/script&gt;</a:t>
            </a:r>
          </a:p>
          <a:p>
            <a:r>
              <a:rPr lang="en-IN" dirty="0"/>
              <a:t>  &lt;style&gt;</a:t>
            </a:r>
          </a:p>
          <a:p>
            <a:r>
              <a:rPr lang="en-IN" dirty="0"/>
              <a:t>    /* Remove the navbar's default margin-bottom and rounded borders */ </a:t>
            </a:r>
          </a:p>
          <a:p>
            <a:r>
              <a:rPr lang="en-IN" dirty="0"/>
              <a:t>    .navbar {</a:t>
            </a:r>
          </a:p>
          <a:p>
            <a:r>
              <a:rPr lang="en-IN" dirty="0"/>
              <a:t>      margin-bottom: 0;</a:t>
            </a:r>
          </a:p>
          <a:p>
            <a:r>
              <a:rPr lang="en-IN" dirty="0"/>
              <a:t>      border-radius: 0;</a:t>
            </a:r>
          </a:p>
          <a:p>
            <a:r>
              <a:rPr lang="en-IN" dirty="0"/>
              <a:t>    }</a:t>
            </a:r>
          </a:p>
          <a:p>
            <a:r>
              <a:rPr lang="en-IN" dirty="0"/>
              <a:t>    </a:t>
            </a:r>
          </a:p>
          <a:p>
            <a:r>
              <a:rPr lang="en-IN" dirty="0"/>
              <a:t>    /* Set height of the grid so .</a:t>
            </a:r>
            <a:r>
              <a:rPr lang="en-IN" dirty="0" err="1"/>
              <a:t>sidenav</a:t>
            </a:r>
            <a:r>
              <a:rPr lang="en-IN" dirty="0"/>
              <a:t> can be 100% (adjust as needed) */</a:t>
            </a:r>
          </a:p>
          <a:p>
            <a:r>
              <a:rPr lang="en-IN" dirty="0"/>
              <a:t>    .</a:t>
            </a:r>
            <a:r>
              <a:rPr lang="en-IN" dirty="0" err="1"/>
              <a:t>row.content</a:t>
            </a:r>
            <a:r>
              <a:rPr lang="en-IN" dirty="0"/>
              <a:t> {height: 450px}</a:t>
            </a:r>
          </a:p>
          <a:p>
            <a:r>
              <a:rPr lang="en-IN" dirty="0"/>
              <a:t>    </a:t>
            </a:r>
          </a:p>
          <a:p>
            <a:r>
              <a:rPr lang="en-IN" dirty="0"/>
              <a:t>    /* Set </a:t>
            </a:r>
            <a:r>
              <a:rPr lang="en-IN" dirty="0" err="1"/>
              <a:t>gray</a:t>
            </a:r>
            <a:r>
              <a:rPr lang="en-IN" dirty="0"/>
              <a:t> background </a:t>
            </a:r>
            <a:r>
              <a:rPr lang="en-IN" dirty="0" err="1"/>
              <a:t>color</a:t>
            </a:r>
            <a:r>
              <a:rPr lang="en-IN" dirty="0"/>
              <a:t> and 100% height */</a:t>
            </a:r>
          </a:p>
          <a:p>
            <a:r>
              <a:rPr lang="en-IN" dirty="0"/>
              <a:t>    .</a:t>
            </a:r>
            <a:r>
              <a:rPr lang="en-IN" dirty="0" err="1"/>
              <a:t>sidenav</a:t>
            </a:r>
            <a:r>
              <a:rPr lang="en-IN" dirty="0"/>
              <a:t> {</a:t>
            </a:r>
          </a:p>
          <a:p>
            <a:r>
              <a:rPr lang="en-IN" dirty="0"/>
              <a:t>      padding-top: 20px;</a:t>
            </a:r>
          </a:p>
          <a:p>
            <a:r>
              <a:rPr lang="en-IN" dirty="0"/>
              <a:t>      background-</a:t>
            </a:r>
            <a:r>
              <a:rPr lang="en-IN" dirty="0" err="1"/>
              <a:t>color</a:t>
            </a:r>
            <a:r>
              <a:rPr lang="en-IN" dirty="0"/>
              <a:t>: #f1f1f1;</a:t>
            </a:r>
          </a:p>
          <a:p>
            <a:r>
              <a:rPr lang="en-IN" dirty="0"/>
              <a:t>      height: 100%;</a:t>
            </a:r>
          </a:p>
          <a:p>
            <a:r>
              <a:rPr lang="en-IN" dirty="0"/>
              <a:t>    }</a:t>
            </a:r>
          </a:p>
          <a:p>
            <a:r>
              <a:rPr lang="en-IN" dirty="0"/>
              <a:t>    </a:t>
            </a:r>
          </a:p>
          <a:p>
            <a:r>
              <a:rPr lang="en-IN" dirty="0"/>
              <a:t>    /* Set black background </a:t>
            </a:r>
            <a:r>
              <a:rPr lang="en-IN" dirty="0" err="1"/>
              <a:t>color</a:t>
            </a:r>
            <a:r>
              <a:rPr lang="en-IN" dirty="0"/>
              <a:t>, white text and some padding */</a:t>
            </a:r>
          </a:p>
          <a:p>
            <a:r>
              <a:rPr lang="en-IN" dirty="0"/>
              <a:t>    footer {</a:t>
            </a:r>
          </a:p>
          <a:p>
            <a:r>
              <a:rPr lang="en-IN" dirty="0"/>
              <a:t>      background-</a:t>
            </a:r>
            <a:r>
              <a:rPr lang="en-IN" dirty="0" err="1"/>
              <a:t>color</a:t>
            </a:r>
            <a:r>
              <a:rPr lang="en-IN" dirty="0"/>
              <a:t>: #555;</a:t>
            </a:r>
          </a:p>
          <a:p>
            <a:r>
              <a:rPr lang="en-IN" dirty="0"/>
              <a:t>      </a:t>
            </a:r>
            <a:r>
              <a:rPr lang="en-IN" dirty="0" err="1"/>
              <a:t>color</a:t>
            </a:r>
            <a:r>
              <a:rPr lang="en-IN" dirty="0"/>
              <a:t>: white;</a:t>
            </a:r>
          </a:p>
          <a:p>
            <a:r>
              <a:rPr lang="en-IN" dirty="0"/>
              <a:t>      padding: 15px;</a:t>
            </a:r>
          </a:p>
          <a:p>
            <a:r>
              <a:rPr lang="en-IN" dirty="0"/>
              <a:t>    }</a:t>
            </a:r>
          </a:p>
          <a:p>
            <a:r>
              <a:rPr lang="en-IN" dirty="0"/>
              <a:t>    </a:t>
            </a:r>
          </a:p>
          <a:p>
            <a:r>
              <a:rPr lang="en-IN" dirty="0"/>
              <a:t>    /* On small screens, set height to 'auto' for </a:t>
            </a:r>
            <a:r>
              <a:rPr lang="en-IN" dirty="0" err="1"/>
              <a:t>sidenav</a:t>
            </a:r>
            <a:r>
              <a:rPr lang="en-IN" dirty="0"/>
              <a:t> and grid */</a:t>
            </a:r>
          </a:p>
          <a:p>
            <a:r>
              <a:rPr lang="en-IN" dirty="0"/>
              <a:t>    @media screen and (max-width: 767px) {</a:t>
            </a:r>
          </a:p>
          <a:p>
            <a:r>
              <a:rPr lang="en-IN" dirty="0"/>
              <a:t>      .</a:t>
            </a:r>
            <a:r>
              <a:rPr lang="en-IN" dirty="0" err="1"/>
              <a:t>sidenav</a:t>
            </a:r>
            <a:r>
              <a:rPr lang="en-IN" dirty="0"/>
              <a:t> {</a:t>
            </a:r>
          </a:p>
          <a:p>
            <a:r>
              <a:rPr lang="en-IN" dirty="0"/>
              <a:t>        height: auto;</a:t>
            </a:r>
          </a:p>
          <a:p>
            <a:r>
              <a:rPr lang="en-IN" dirty="0"/>
              <a:t>        padding: 15px;</a:t>
            </a:r>
          </a:p>
          <a:p>
            <a:r>
              <a:rPr lang="en-IN" dirty="0"/>
              <a:t>      }</a:t>
            </a:r>
          </a:p>
          <a:p>
            <a:r>
              <a:rPr lang="en-IN" dirty="0"/>
              <a:t>      .</a:t>
            </a:r>
            <a:r>
              <a:rPr lang="en-IN" dirty="0" err="1"/>
              <a:t>row.content</a:t>
            </a:r>
            <a:r>
              <a:rPr lang="en-IN" dirty="0"/>
              <a:t> {</a:t>
            </a:r>
            <a:r>
              <a:rPr lang="en-IN" dirty="0" err="1"/>
              <a:t>height:auto</a:t>
            </a:r>
            <a:r>
              <a:rPr lang="en-IN" dirty="0"/>
              <a:t>;} </a:t>
            </a:r>
          </a:p>
          <a:p>
            <a:r>
              <a:rPr lang="en-IN" dirty="0"/>
              <a:t>    }</a:t>
            </a:r>
          </a:p>
          <a:p>
            <a:r>
              <a:rPr lang="en-IN" dirty="0"/>
              <a:t>  &lt;/style&gt;</a:t>
            </a:r>
          </a:p>
          <a:p>
            <a:r>
              <a:rPr lang="en-IN" dirty="0"/>
              <a:t>&lt;/head&gt;</a:t>
            </a:r>
          </a:p>
          <a:p>
            <a:r>
              <a:rPr lang="en-IN" dirty="0"/>
              <a:t>&lt;body&gt;</a:t>
            </a:r>
          </a:p>
          <a:p>
            <a:endParaRPr lang="en-IN" dirty="0"/>
          </a:p>
          <a:p>
            <a:r>
              <a:rPr lang="en-IN" dirty="0"/>
              <a:t>&lt;nav class="navbar navbar-inverse"&gt;</a:t>
            </a:r>
          </a:p>
          <a:p>
            <a:r>
              <a:rPr lang="en-IN" dirty="0"/>
              <a:t>  &lt;div class="container-fluid"&gt;</a:t>
            </a:r>
          </a:p>
          <a:p>
            <a:r>
              <a:rPr lang="en-IN" dirty="0"/>
              <a:t>    &lt;div class="navbar-header"&gt;</a:t>
            </a:r>
          </a:p>
          <a:p>
            <a:r>
              <a:rPr lang="en-IN" dirty="0"/>
              <a:t>      &lt;button type="button" class="navbar-toggle" data-toggle="collapse" data-target="#</a:t>
            </a:r>
            <a:r>
              <a:rPr lang="en-IN" dirty="0" err="1"/>
              <a:t>myNavbar</a:t>
            </a:r>
            <a:r>
              <a:rPr lang="en-IN" dirty="0"/>
              <a:t>"&gt;</a:t>
            </a:r>
          </a:p>
          <a:p>
            <a:r>
              <a:rPr lang="en-IN" dirty="0"/>
              <a:t>        &lt;span class="icon-bar"&gt;&lt;/span&gt;</a:t>
            </a:r>
          </a:p>
          <a:p>
            <a:r>
              <a:rPr lang="en-IN" dirty="0"/>
              <a:t>        &lt;span class="icon-bar"&gt;&lt;/span&gt;</a:t>
            </a:r>
          </a:p>
          <a:p>
            <a:r>
              <a:rPr lang="en-IN" dirty="0"/>
              <a:t>        &lt;span class="icon-bar"&gt;&lt;/span&gt;                        </a:t>
            </a:r>
          </a:p>
          <a:p>
            <a:r>
              <a:rPr lang="en-IN" dirty="0"/>
              <a:t>      &lt;/button&gt;</a:t>
            </a:r>
          </a:p>
          <a:p>
            <a:r>
              <a:rPr lang="en-IN" dirty="0"/>
              <a:t>      &lt;a class="navbar-brand" </a:t>
            </a:r>
            <a:r>
              <a:rPr lang="en-IN" dirty="0" err="1"/>
              <a:t>href</a:t>
            </a:r>
            <a:r>
              <a:rPr lang="en-IN" dirty="0"/>
              <a:t>="#"&gt;Logo&lt;/a&gt;</a:t>
            </a:r>
          </a:p>
          <a:p>
            <a:r>
              <a:rPr lang="en-IN" dirty="0"/>
              <a:t>    &lt;/div&gt;</a:t>
            </a:r>
          </a:p>
          <a:p>
            <a:r>
              <a:rPr lang="en-IN" dirty="0"/>
              <a:t>    &lt;div class="collapse navbar-collapse" id="</a:t>
            </a:r>
            <a:r>
              <a:rPr lang="en-IN" dirty="0" err="1"/>
              <a:t>myNavbar</a:t>
            </a:r>
            <a:r>
              <a:rPr lang="en-IN" dirty="0"/>
              <a:t>"&gt;</a:t>
            </a:r>
          </a:p>
          <a:p>
            <a:r>
              <a:rPr lang="en-IN" dirty="0"/>
              <a:t>      &lt;</a:t>
            </a:r>
            <a:r>
              <a:rPr lang="en-IN" dirty="0" err="1"/>
              <a:t>ul</a:t>
            </a:r>
            <a:r>
              <a:rPr lang="en-IN" dirty="0"/>
              <a:t> class="nav navbar-nav"&gt;</a:t>
            </a:r>
          </a:p>
          <a:p>
            <a:r>
              <a:rPr lang="en-IN" dirty="0"/>
              <a:t>        &lt;li class="active"&gt;&lt;a </a:t>
            </a:r>
            <a:r>
              <a:rPr lang="en-IN" dirty="0" err="1"/>
              <a:t>href</a:t>
            </a:r>
            <a:r>
              <a:rPr lang="en-IN" dirty="0"/>
              <a:t>="#"&gt;Home&lt;/a&gt;&lt;/li&gt;</a:t>
            </a:r>
          </a:p>
          <a:p>
            <a:r>
              <a:rPr lang="en-IN" dirty="0"/>
              <a:t>        &lt;li&gt;&lt;a </a:t>
            </a:r>
            <a:r>
              <a:rPr lang="en-IN" dirty="0" err="1"/>
              <a:t>href</a:t>
            </a:r>
            <a:r>
              <a:rPr lang="en-IN" dirty="0"/>
              <a:t>="#"&gt;About&lt;/a&gt;&lt;/li&gt;</a:t>
            </a:r>
          </a:p>
          <a:p>
            <a:r>
              <a:rPr lang="en-IN" dirty="0"/>
              <a:t>        &lt;li&gt;&lt;a </a:t>
            </a:r>
            <a:r>
              <a:rPr lang="en-IN" dirty="0" err="1"/>
              <a:t>href</a:t>
            </a:r>
            <a:r>
              <a:rPr lang="en-IN" dirty="0"/>
              <a:t>="#"&gt;Projects&lt;/a&gt;&lt;/li&gt;</a:t>
            </a:r>
          </a:p>
          <a:p>
            <a:r>
              <a:rPr lang="en-IN" dirty="0"/>
              <a:t>        &lt;li&gt;&lt;a </a:t>
            </a:r>
            <a:r>
              <a:rPr lang="en-IN" dirty="0" err="1"/>
              <a:t>href</a:t>
            </a:r>
            <a:r>
              <a:rPr lang="en-IN" dirty="0"/>
              <a:t>="#"&gt;Contact&lt;/a&gt;&lt;/li&gt;</a:t>
            </a:r>
          </a:p>
          <a:p>
            <a:r>
              <a:rPr lang="en-IN" dirty="0"/>
              <a:t>      &lt;/</a:t>
            </a:r>
            <a:r>
              <a:rPr lang="en-IN" dirty="0" err="1"/>
              <a:t>ul</a:t>
            </a:r>
            <a:r>
              <a:rPr lang="en-IN" dirty="0"/>
              <a:t>&gt;</a:t>
            </a:r>
          </a:p>
          <a:p>
            <a:r>
              <a:rPr lang="en-IN" dirty="0"/>
              <a:t>      &lt;</a:t>
            </a:r>
            <a:r>
              <a:rPr lang="en-IN" dirty="0" err="1"/>
              <a:t>ul</a:t>
            </a:r>
            <a:r>
              <a:rPr lang="en-IN" dirty="0"/>
              <a:t> class="nav navbar-nav navbar-right"&gt;</a:t>
            </a:r>
          </a:p>
          <a:p>
            <a:r>
              <a:rPr lang="en-IN" dirty="0"/>
              <a:t>        &lt;li&gt;&lt;a </a:t>
            </a:r>
            <a:r>
              <a:rPr lang="en-IN" dirty="0" err="1"/>
              <a:t>href</a:t>
            </a:r>
            <a:r>
              <a:rPr lang="en-IN" dirty="0"/>
              <a:t>="#"&gt;&lt;span class="</a:t>
            </a:r>
            <a:r>
              <a:rPr lang="en-IN" dirty="0" err="1"/>
              <a:t>glyphicon</a:t>
            </a:r>
            <a:r>
              <a:rPr lang="en-IN" dirty="0"/>
              <a:t> </a:t>
            </a:r>
            <a:r>
              <a:rPr lang="en-IN" dirty="0" err="1"/>
              <a:t>glyphicon</a:t>
            </a:r>
            <a:r>
              <a:rPr lang="en-IN" dirty="0"/>
              <a:t>-log-in"&gt;&lt;/span&gt; Login&lt;/a&gt;&lt;/li&gt;</a:t>
            </a:r>
          </a:p>
          <a:p>
            <a:r>
              <a:rPr lang="en-IN" dirty="0"/>
              <a:t>      &lt;/</a:t>
            </a:r>
            <a:r>
              <a:rPr lang="en-IN" dirty="0" err="1"/>
              <a:t>ul</a:t>
            </a:r>
            <a:r>
              <a:rPr lang="en-IN" dirty="0"/>
              <a:t>&gt;</a:t>
            </a:r>
          </a:p>
          <a:p>
            <a:r>
              <a:rPr lang="en-IN" dirty="0"/>
              <a:t>    &lt;/div&gt;</a:t>
            </a:r>
          </a:p>
          <a:p>
            <a:r>
              <a:rPr lang="en-IN" dirty="0"/>
              <a:t>  &lt;/div&gt;</a:t>
            </a:r>
          </a:p>
          <a:p>
            <a:r>
              <a:rPr lang="en-IN" dirty="0"/>
              <a:t>&lt;/nav&gt;</a:t>
            </a:r>
          </a:p>
          <a:p>
            <a:r>
              <a:rPr lang="en-IN" dirty="0"/>
              <a:t>  </a:t>
            </a:r>
          </a:p>
          <a:p>
            <a:r>
              <a:rPr lang="en-IN" dirty="0"/>
              <a:t>&lt;div class="container-fluid text-</a:t>
            </a:r>
            <a:r>
              <a:rPr lang="en-IN" dirty="0" err="1"/>
              <a:t>center</a:t>
            </a:r>
            <a:r>
              <a:rPr lang="en-IN" dirty="0"/>
              <a:t>"&gt;    </a:t>
            </a:r>
          </a:p>
          <a:p>
            <a:r>
              <a:rPr lang="en-IN" dirty="0"/>
              <a:t>  &lt;div class="row content"&gt;</a:t>
            </a:r>
          </a:p>
          <a:p>
            <a:r>
              <a:rPr lang="en-IN" dirty="0"/>
              <a:t>    &lt;div class="col-sm-2 </a:t>
            </a:r>
            <a:r>
              <a:rPr lang="en-IN" dirty="0" err="1"/>
              <a:t>sidenav</a:t>
            </a:r>
            <a:r>
              <a:rPr lang="en-IN" dirty="0"/>
              <a:t>"&gt;</a:t>
            </a:r>
          </a:p>
          <a:p>
            <a:r>
              <a:rPr lang="en-IN" dirty="0"/>
              <a:t>      &lt;p&gt;&lt;a </a:t>
            </a:r>
            <a:r>
              <a:rPr lang="en-IN" dirty="0" err="1"/>
              <a:t>href</a:t>
            </a:r>
            <a:r>
              <a:rPr lang="en-IN" dirty="0"/>
              <a:t>="#"&gt;Link&lt;/a&gt;&lt;/p&gt;</a:t>
            </a:r>
          </a:p>
          <a:p>
            <a:r>
              <a:rPr lang="en-IN" dirty="0"/>
              <a:t>      &lt;p&gt;&lt;a </a:t>
            </a:r>
            <a:r>
              <a:rPr lang="en-IN" dirty="0" err="1"/>
              <a:t>href</a:t>
            </a:r>
            <a:r>
              <a:rPr lang="en-IN" dirty="0"/>
              <a:t>="#"&gt;Link&lt;/a&gt;&lt;/p&gt;</a:t>
            </a:r>
          </a:p>
          <a:p>
            <a:r>
              <a:rPr lang="en-IN" dirty="0"/>
              <a:t>      &lt;p&gt;&lt;a </a:t>
            </a:r>
            <a:r>
              <a:rPr lang="en-IN" dirty="0" err="1"/>
              <a:t>href</a:t>
            </a:r>
            <a:r>
              <a:rPr lang="en-IN" dirty="0"/>
              <a:t>="#"&gt;Link&lt;/a&gt;&lt;/p&gt;</a:t>
            </a:r>
          </a:p>
          <a:p>
            <a:r>
              <a:rPr lang="en-IN" dirty="0"/>
              <a:t>    &lt;/div&gt;</a:t>
            </a:r>
          </a:p>
          <a:p>
            <a:r>
              <a:rPr lang="en-IN" dirty="0"/>
              <a:t>    &lt;div class="col-sm-8 text-left"&gt; </a:t>
            </a:r>
          </a:p>
          <a:p>
            <a:r>
              <a:rPr lang="en-IN" dirty="0"/>
              <a:t>      &lt;h1&gt;Welcome&lt;/h1&gt;</a:t>
            </a:r>
          </a:p>
          <a:p>
            <a:r>
              <a:rPr lang="en-IN" dirty="0"/>
              <a:t>      &lt;p&gt;Lorem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labore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.&lt;/p&gt;</a:t>
            </a:r>
          </a:p>
          <a:p>
            <a:r>
              <a:rPr lang="en-IN" dirty="0"/>
              <a:t>      &lt;hr&gt;</a:t>
            </a:r>
          </a:p>
          <a:p>
            <a:r>
              <a:rPr lang="en-IN" dirty="0"/>
              <a:t>      &lt;h3&gt;Test&lt;/h3&gt;</a:t>
            </a:r>
          </a:p>
          <a:p>
            <a:r>
              <a:rPr lang="en-IN" dirty="0"/>
              <a:t>      &lt;p&gt;Lorem ipsum...&lt;/p&gt;</a:t>
            </a:r>
          </a:p>
          <a:p>
            <a:r>
              <a:rPr lang="en-IN" dirty="0"/>
              <a:t>    &lt;/div&gt;</a:t>
            </a:r>
          </a:p>
          <a:p>
            <a:r>
              <a:rPr lang="en-IN" dirty="0"/>
              <a:t>    &lt;div class="col-sm-2 </a:t>
            </a:r>
            <a:r>
              <a:rPr lang="en-IN" dirty="0" err="1"/>
              <a:t>sidenav</a:t>
            </a:r>
            <a:r>
              <a:rPr lang="en-IN" dirty="0"/>
              <a:t>"&gt;</a:t>
            </a:r>
          </a:p>
          <a:p>
            <a:r>
              <a:rPr lang="en-IN" dirty="0"/>
              <a:t>      &lt;div class="well"&gt;</a:t>
            </a:r>
          </a:p>
          <a:p>
            <a:r>
              <a:rPr lang="en-IN" dirty="0"/>
              <a:t>        &lt;p&gt;ADS&lt;/p&gt;</a:t>
            </a:r>
          </a:p>
          <a:p>
            <a:r>
              <a:rPr lang="en-IN" dirty="0"/>
              <a:t>      &lt;/div&gt;</a:t>
            </a:r>
          </a:p>
          <a:p>
            <a:r>
              <a:rPr lang="en-IN" dirty="0"/>
              <a:t>      &lt;div class="well"&gt;</a:t>
            </a:r>
          </a:p>
          <a:p>
            <a:r>
              <a:rPr lang="en-IN" dirty="0"/>
              <a:t>        &lt;p&gt;ADS&lt;/p&gt;</a:t>
            </a:r>
          </a:p>
          <a:p>
            <a:r>
              <a:rPr lang="en-IN" dirty="0"/>
              <a:t>      &lt;/div&gt;</a:t>
            </a:r>
          </a:p>
          <a:p>
            <a:r>
              <a:rPr lang="en-IN" dirty="0"/>
              <a:t>    &lt;/div&gt;</a:t>
            </a:r>
          </a:p>
          <a:p>
            <a:r>
              <a:rPr lang="en-IN" dirty="0"/>
              <a:t>  &lt;/div&gt;</a:t>
            </a:r>
          </a:p>
          <a:p>
            <a:r>
              <a:rPr lang="en-IN" dirty="0"/>
              <a:t>&lt;/div&gt;</a:t>
            </a:r>
          </a:p>
          <a:p>
            <a:endParaRPr lang="en-IN" dirty="0"/>
          </a:p>
          <a:p>
            <a:r>
              <a:rPr lang="en-IN" dirty="0"/>
              <a:t>&lt;footer class="container-fluid text-</a:t>
            </a:r>
            <a:r>
              <a:rPr lang="en-IN" dirty="0" err="1"/>
              <a:t>center</a:t>
            </a:r>
            <a:r>
              <a:rPr lang="en-IN" dirty="0"/>
              <a:t>"&gt;</a:t>
            </a:r>
          </a:p>
          <a:p>
            <a:r>
              <a:rPr lang="en-IN" dirty="0"/>
              <a:t>  &lt;p&gt;Footer Text&lt;/p&gt;</a:t>
            </a:r>
          </a:p>
          <a:p>
            <a:r>
              <a:rPr lang="en-IN" dirty="0"/>
              <a:t>&lt;/footer&gt;</a:t>
            </a:r>
          </a:p>
          <a:p>
            <a:endParaRPr lang="en-IN" dirty="0"/>
          </a:p>
          <a:p>
            <a:r>
              <a:rPr lang="en-IN" dirty="0"/>
              <a:t>&lt;/body&gt;</a:t>
            </a:r>
          </a:p>
          <a:p>
            <a:r>
              <a:rPr lang="en-IN" dirty="0"/>
              <a:t>&lt;/html&gt;</a:t>
            </a:r>
          </a:p>
        </p:txBody>
      </p:sp>
    </p:spTree>
    <p:extLst>
      <p:ext uri="{BB962C8B-B14F-4D97-AF65-F5344CB8AC3E}">
        <p14:creationId xmlns:p14="http://schemas.microsoft.com/office/powerpoint/2010/main" val="2736958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89C-2420-E51D-8880-7FE3CDDD6291}"/>
              </a:ext>
            </a:extLst>
          </p:cNvPr>
          <p:cNvSpPr txBox="1">
            <a:spLocks/>
          </p:cNvSpPr>
          <p:nvPr/>
        </p:nvSpPr>
        <p:spPr>
          <a:xfrm>
            <a:off x="838200" y="365126"/>
            <a:ext cx="10515600" cy="723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highlight>
                  <a:srgbClr val="FFFF00"/>
                </a:highlight>
              </a:rPr>
              <a:t>What is Bootstrap Grid System</a:t>
            </a:r>
            <a:endParaRPr lang="en-IN" b="1" dirty="0">
              <a:highlight>
                <a:srgbClr val="FFFF00"/>
              </a:highlight>
            </a:endParaRPr>
          </a:p>
        </p:txBody>
      </p:sp>
      <p:sp>
        <p:nvSpPr>
          <p:cNvPr id="3" name="Content Placeholder 2">
            <a:extLst>
              <a:ext uri="{FF2B5EF4-FFF2-40B4-BE49-F238E27FC236}">
                <a16:creationId xmlns:a16="http://schemas.microsoft.com/office/drawing/2014/main" id="{84C70227-1C32-DA3D-73C7-B72D549CF258}"/>
              </a:ext>
            </a:extLst>
          </p:cNvPr>
          <p:cNvSpPr txBox="1">
            <a:spLocks/>
          </p:cNvSpPr>
          <p:nvPr/>
        </p:nvSpPr>
        <p:spPr>
          <a:xfrm>
            <a:off x="706483" y="1334588"/>
            <a:ext cx="10779034" cy="4679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Bootstrap grid system provides an easy and powerful way to create responsive layouts of all shapes and sizes. It is built with flexbox with mobile-first approach. Also, it is fully responsive and uses twelve column system (12 columns available per row) and six default responsive tiers.</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You can use the Bootstrap's predefined grid classes for quickly making the layouts for different types of devices like mobile phones, tablets, laptops, desktops, and so on.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For example, you can use the .col-* classes to create grid columns for extra small devices like mobile phones in portrait mode, and the .col-</a:t>
            </a:r>
            <a:r>
              <a:rPr kumimoji="0" lang="en-US" sz="28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sm</a:t>
            </a: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classes for mobile phones in landscape mode.</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815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TotalTime>
  <Words>21192</Words>
  <Application>Microsoft Office PowerPoint</Application>
  <PresentationFormat>Widescreen</PresentationFormat>
  <Paragraphs>2590</Paragraphs>
  <Slides>86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86</vt:i4>
      </vt:variant>
    </vt:vector>
  </HeadingPairs>
  <TitlesOfParts>
    <vt:vector size="97" baseType="lpstr">
      <vt:lpstr>Arial</vt:lpstr>
      <vt:lpstr>Calibri</vt:lpstr>
      <vt:lpstr>Calibri Light</vt:lpstr>
      <vt:lpstr>Consolas</vt:lpstr>
      <vt:lpstr>erdana</vt:lpstr>
      <vt:lpstr>inter-bold</vt:lpstr>
      <vt:lpstr>inter-regular</vt:lpstr>
      <vt:lpstr>Segoe UI</vt:lpstr>
      <vt:lpstr>times new roman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Bootstrap Typography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Ramadevi</dc:creator>
  <cp:lastModifiedBy>Ramadevi Gude</cp:lastModifiedBy>
  <cp:revision>22</cp:revision>
  <dcterms:created xsi:type="dcterms:W3CDTF">2023-03-30T17:08:28Z</dcterms:created>
  <dcterms:modified xsi:type="dcterms:W3CDTF">2023-04-11T09:18:10Z</dcterms:modified>
</cp:coreProperties>
</file>